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91" r:id="rId2"/>
    <p:sldId id="259" r:id="rId3"/>
    <p:sldId id="258" r:id="rId4"/>
    <p:sldId id="264" r:id="rId5"/>
    <p:sldId id="265" r:id="rId6"/>
    <p:sldId id="288" r:id="rId7"/>
    <p:sldId id="266" r:id="rId8"/>
    <p:sldId id="267" r:id="rId9"/>
    <p:sldId id="289" r:id="rId10"/>
    <p:sldId id="268" r:id="rId11"/>
    <p:sldId id="269" r:id="rId12"/>
    <p:sldId id="290" r:id="rId13"/>
    <p:sldId id="270" r:id="rId14"/>
    <p:sldId id="271" r:id="rId15"/>
    <p:sldId id="272" r:id="rId16"/>
    <p:sldId id="273" r:id="rId17"/>
    <p:sldId id="274" r:id="rId18"/>
    <p:sldId id="275" r:id="rId19"/>
    <p:sldId id="276" r:id="rId20"/>
    <p:sldId id="277" r:id="rId21"/>
    <p:sldId id="280" r:id="rId22"/>
    <p:sldId id="278" r:id="rId23"/>
    <p:sldId id="279" r:id="rId24"/>
    <p:sldId id="281" r:id="rId25"/>
    <p:sldId id="282" r:id="rId26"/>
    <p:sldId id="283" r:id="rId27"/>
    <p:sldId id="284" r:id="rId28"/>
    <p:sldId id="285" r:id="rId29"/>
    <p:sldId id="286" r:id="rId30"/>
    <p:sldId id="287" r:id="rId31"/>
    <p:sldId id="26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5151"/>
    <a:srgbClr val="002748"/>
    <a:srgbClr val="008F7C"/>
    <a:srgbClr val="E8716D"/>
    <a:srgbClr val="515251"/>
    <a:srgbClr val="C0CA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88" d="100"/>
          <a:sy n="88" d="100"/>
        </p:scale>
        <p:origin x="-136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2712F-6DEA-454E-8338-A4980FD9D812}" type="datetimeFigureOut">
              <a:rPr lang="en-US" smtClean="0"/>
              <a:pPr/>
              <a:t>10/25/2016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F21076-7A81-4D5F-BEEA-D97982345B4E}" type="slidenum">
              <a:rPr lang="en-US" smtClean="0"/>
              <a:pPr/>
              <a:t>‹#›</a:t>
            </a:fld>
            <a:endParaRPr lang="en-US"/>
          </a:p>
        </p:txBody>
      </p:sp>
    </p:spTree>
    <p:extLst>
      <p:ext uri="{BB962C8B-B14F-4D97-AF65-F5344CB8AC3E}">
        <p14:creationId xmlns:p14="http://schemas.microsoft.com/office/powerpoint/2010/main" xmlns="" val="3843288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CABF4-3C90-4023-9553-B3E86E0C9064}" type="datetimeFigureOut">
              <a:rPr lang="en-US" smtClean="0"/>
              <a:pPr/>
              <a:t>10/25/2016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CB3C5-B8A2-4B2E-83AA-FDFC6846DE92}" type="slidenum">
              <a:rPr lang="en-US" smtClean="0"/>
              <a:pPr/>
              <a:t>‹#›</a:t>
            </a:fld>
            <a:endParaRPr lang="en-US"/>
          </a:p>
        </p:txBody>
      </p:sp>
    </p:spTree>
    <p:extLst>
      <p:ext uri="{BB962C8B-B14F-4D97-AF65-F5344CB8AC3E}">
        <p14:creationId xmlns:p14="http://schemas.microsoft.com/office/powerpoint/2010/main" xmlns="" val="3990643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ACB3C5-B8A2-4B2E-83AA-FDFC6846DE92}" type="slidenum">
              <a:rPr lang="en-US" smtClean="0"/>
              <a:pPr/>
              <a:t>3</a:t>
            </a:fld>
            <a:endParaRPr lang="en-US"/>
          </a:p>
        </p:txBody>
      </p:sp>
    </p:spTree>
    <p:extLst>
      <p:ext uri="{BB962C8B-B14F-4D97-AF65-F5344CB8AC3E}">
        <p14:creationId xmlns:p14="http://schemas.microsoft.com/office/powerpoint/2010/main" xmlns="" val="1917454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836161"/>
            <a:ext cx="7886700" cy="2584675"/>
          </a:xfrm>
        </p:spPr>
        <p:txBody>
          <a:bodyPr anchor="b"/>
          <a:lstStyle>
            <a:lvl1pPr>
              <a:defRPr sz="600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3477987"/>
            <a:ext cx="7886700" cy="1110342"/>
          </a:xfrm>
        </p:spPr>
        <p:txBody>
          <a:bodyPr/>
          <a:lstStyle>
            <a:lvl1pPr marL="0" indent="0">
              <a:buNone/>
              <a:defRPr sz="2400">
                <a:solidFill>
                  <a:srgbClr val="E8716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7494814" y="6170845"/>
            <a:ext cx="1015774" cy="365125"/>
          </a:xfrm>
        </p:spPr>
        <p:txBody>
          <a:bodyPr/>
          <a:lstStyle>
            <a:lvl1pPr>
              <a:defRPr>
                <a:solidFill>
                  <a:sysClr val="windowText" lastClr="000000"/>
                </a:solidFill>
              </a:defRPr>
            </a:lvl1pPr>
          </a:lstStyle>
          <a:p>
            <a:fld id="{459D94E2-58F1-4221-A93C-E6029C6853DA}" type="datetime1">
              <a:rPr lang="en-US" smtClean="0"/>
              <a:pPr/>
              <a:t>10/25/2016</a:t>
            </a:fld>
            <a:endParaRPr lang="en-US" dirty="0"/>
          </a:p>
        </p:txBody>
      </p:sp>
    </p:spTree>
    <p:extLst>
      <p:ext uri="{BB962C8B-B14F-4D97-AF65-F5344CB8AC3E}">
        <p14:creationId xmlns:p14="http://schemas.microsoft.com/office/powerpoint/2010/main" xmlns="" val="31233123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320674"/>
            <a:ext cx="4963886" cy="920297"/>
          </a:xfrm>
        </p:spPr>
        <p:txBody>
          <a:bodyPr>
            <a:normAutofit/>
          </a:bodyPr>
          <a:lstStyle/>
          <a:p>
            <a:r>
              <a:rPr lang="en-US" smtClean="0"/>
              <a:t>Click to edit Master title style</a:t>
            </a:r>
            <a:endParaRPr lang="en-US" dirty="0"/>
          </a:p>
        </p:txBody>
      </p:sp>
      <p:sp>
        <p:nvSpPr>
          <p:cNvPr id="3" name="Content Placeholder 2"/>
          <p:cNvSpPr>
            <a:spLocks noGrp="1"/>
          </p:cNvSpPr>
          <p:nvPr>
            <p:ph idx="1"/>
          </p:nvPr>
        </p:nvSpPr>
        <p:spPr>
          <a:xfrm>
            <a:off x="342899" y="1379764"/>
            <a:ext cx="8433707" cy="4302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CB2058-5887-4B6F-B3E9-5874FC0CBA8B}" type="datetime1">
              <a:rPr lang="en-US" smtClean="0"/>
              <a:pPr/>
              <a:t>10/25/2016</a:t>
            </a:fld>
            <a:endParaRPr lang="en-US"/>
          </a:p>
        </p:txBody>
      </p:sp>
      <p:sp>
        <p:nvSpPr>
          <p:cNvPr id="6" name="Slide Number Placeholder 5"/>
          <p:cNvSpPr>
            <a:spLocks noGrp="1"/>
          </p:cNvSpPr>
          <p:nvPr>
            <p:ph type="sldNum" sz="quarter" idx="12"/>
          </p:nvPr>
        </p:nvSpPr>
        <p:spPr/>
        <p:txBody>
          <a:bodyPr/>
          <a:lstStyle/>
          <a:p>
            <a:fld id="{C1E1D29B-E328-4626-9ECD-7BFFC1EF3E21}" type="slidenum">
              <a:rPr lang="en-US" smtClean="0"/>
              <a:pPr/>
              <a:t>‹#›</a:t>
            </a:fld>
            <a:endParaRPr lang="en-US"/>
          </a:p>
        </p:txBody>
      </p:sp>
    </p:spTree>
    <p:extLst>
      <p:ext uri="{BB962C8B-B14F-4D97-AF65-F5344CB8AC3E}">
        <p14:creationId xmlns:p14="http://schemas.microsoft.com/office/powerpoint/2010/main" xmlns="" val="4064541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320674"/>
            <a:ext cx="6131380" cy="920297"/>
          </a:xfrm>
        </p:spPr>
        <p:txBody>
          <a:bodyPr>
            <a:normAutofit/>
          </a:bodyPr>
          <a:lstStyle/>
          <a:p>
            <a:r>
              <a:rPr lang="en-US" dirty="0" smtClean="0"/>
              <a:t>Click to edit Master title style</a:t>
            </a:r>
            <a:endParaRPr lang="en-US" dirty="0"/>
          </a:p>
        </p:txBody>
      </p:sp>
      <p:sp>
        <p:nvSpPr>
          <p:cNvPr id="3" name="Content Placeholder 2"/>
          <p:cNvSpPr>
            <a:spLocks noGrp="1"/>
          </p:cNvSpPr>
          <p:nvPr>
            <p:ph idx="1"/>
          </p:nvPr>
        </p:nvSpPr>
        <p:spPr>
          <a:xfrm>
            <a:off x="342899" y="1379764"/>
            <a:ext cx="8441871" cy="4302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780563" y="6492875"/>
            <a:ext cx="1004207" cy="365125"/>
          </a:xfrm>
        </p:spPr>
        <p:txBody>
          <a:bodyPr/>
          <a:lstStyle>
            <a:lvl1pPr algn="r">
              <a:defRPr/>
            </a:lvl1pPr>
          </a:lstStyle>
          <a:p>
            <a:fld id="{0840D428-B9BC-4747-B502-E5851391C3E5}" type="datetime1">
              <a:rPr lang="en-US" smtClean="0"/>
              <a:pPr/>
              <a:t>10/25/2016</a:t>
            </a:fld>
            <a:endParaRPr lang="en-US"/>
          </a:p>
        </p:txBody>
      </p:sp>
      <p:sp>
        <p:nvSpPr>
          <p:cNvPr id="6" name="Slide Number Placeholder 5"/>
          <p:cNvSpPr>
            <a:spLocks noGrp="1"/>
          </p:cNvSpPr>
          <p:nvPr>
            <p:ph type="sldNum" sz="quarter" idx="12"/>
          </p:nvPr>
        </p:nvSpPr>
        <p:spPr/>
        <p:txBody>
          <a:bodyPr/>
          <a:lstStyle>
            <a:lvl1pPr algn="r">
              <a:defRPr/>
            </a:lvl1pPr>
          </a:lstStyle>
          <a:p>
            <a:fld id="{C1E1D29B-E328-4626-9ECD-7BFFC1EF3E21}" type="slidenum">
              <a:rPr lang="en-US" smtClean="0"/>
              <a:pPr/>
              <a:t>‹#›</a:t>
            </a:fld>
            <a:endParaRPr lang="en-US"/>
          </a:p>
        </p:txBody>
      </p:sp>
    </p:spTree>
    <p:extLst>
      <p:ext uri="{BB962C8B-B14F-4D97-AF65-F5344CB8AC3E}">
        <p14:creationId xmlns:p14="http://schemas.microsoft.com/office/powerpoint/2010/main" xmlns="" val="36356879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320674"/>
            <a:ext cx="6131380" cy="920297"/>
          </a:xfrm>
        </p:spPr>
        <p:txBody>
          <a:bodyPr>
            <a:normAutofit/>
          </a:bodyPr>
          <a:lstStyle/>
          <a:p>
            <a:r>
              <a:rPr lang="en-US" dirty="0" smtClean="0"/>
              <a:t>Click to edit Master title style</a:t>
            </a:r>
            <a:endParaRPr lang="en-US" dirty="0"/>
          </a:p>
        </p:txBody>
      </p:sp>
      <p:sp>
        <p:nvSpPr>
          <p:cNvPr id="3" name="Content Placeholder 2"/>
          <p:cNvSpPr>
            <a:spLocks noGrp="1"/>
          </p:cNvSpPr>
          <p:nvPr>
            <p:ph idx="1"/>
          </p:nvPr>
        </p:nvSpPr>
        <p:spPr>
          <a:xfrm>
            <a:off x="342899" y="1379764"/>
            <a:ext cx="8441871" cy="4302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6C6D05-2E8F-4DD8-B4A7-9F787B164EA9}" type="datetime1">
              <a:rPr lang="en-US" smtClean="0"/>
              <a:pPr/>
              <a:t>10/25/2016</a:t>
            </a:fld>
            <a:endParaRPr lang="en-US"/>
          </a:p>
        </p:txBody>
      </p:sp>
      <p:sp>
        <p:nvSpPr>
          <p:cNvPr id="6" name="Slide Number Placeholder 5"/>
          <p:cNvSpPr>
            <a:spLocks noGrp="1"/>
          </p:cNvSpPr>
          <p:nvPr>
            <p:ph type="sldNum" sz="quarter" idx="12"/>
          </p:nvPr>
        </p:nvSpPr>
        <p:spPr/>
        <p:txBody>
          <a:bodyPr/>
          <a:lstStyle/>
          <a:p>
            <a:fld id="{C1E1D29B-E328-4626-9ECD-7BFFC1EF3E21}" type="slidenum">
              <a:rPr lang="en-US" smtClean="0"/>
              <a:pPr/>
              <a:t>‹#›</a:t>
            </a:fld>
            <a:endParaRPr lang="en-US"/>
          </a:p>
        </p:txBody>
      </p:sp>
    </p:spTree>
    <p:extLst>
      <p:ext uri="{BB962C8B-B14F-4D97-AF65-F5344CB8AC3E}">
        <p14:creationId xmlns:p14="http://schemas.microsoft.com/office/powerpoint/2010/main" xmlns="" val="40808227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320674"/>
            <a:ext cx="6131380" cy="920297"/>
          </a:xfrm>
        </p:spPr>
        <p:txBody>
          <a:bodyPr>
            <a:normAutofit/>
          </a:bodyPr>
          <a:lstStyle/>
          <a:p>
            <a:r>
              <a:rPr lang="en-US" dirty="0" smtClean="0"/>
              <a:t>Click to edit Master title style</a:t>
            </a:r>
            <a:endParaRPr lang="en-US" dirty="0"/>
          </a:p>
        </p:txBody>
      </p:sp>
      <p:sp>
        <p:nvSpPr>
          <p:cNvPr id="3" name="Content Placeholder 2"/>
          <p:cNvSpPr>
            <a:spLocks noGrp="1"/>
          </p:cNvSpPr>
          <p:nvPr>
            <p:ph idx="1"/>
          </p:nvPr>
        </p:nvSpPr>
        <p:spPr>
          <a:xfrm>
            <a:off x="342899" y="1379764"/>
            <a:ext cx="8441871" cy="4302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D8FAE6-2223-4E60-BCDB-913778CCC42E}" type="datetime1">
              <a:rPr lang="en-US" smtClean="0"/>
              <a:pPr/>
              <a:t>10/25/2016</a:t>
            </a:fld>
            <a:endParaRPr lang="en-US"/>
          </a:p>
        </p:txBody>
      </p:sp>
      <p:sp>
        <p:nvSpPr>
          <p:cNvPr id="6" name="Slide Number Placeholder 5"/>
          <p:cNvSpPr>
            <a:spLocks noGrp="1"/>
          </p:cNvSpPr>
          <p:nvPr>
            <p:ph type="sldNum" sz="quarter" idx="12"/>
          </p:nvPr>
        </p:nvSpPr>
        <p:spPr/>
        <p:txBody>
          <a:bodyPr/>
          <a:lstStyle/>
          <a:p>
            <a:fld id="{C1E1D29B-E328-4626-9ECD-7BFFC1EF3E21}" type="slidenum">
              <a:rPr lang="en-US" smtClean="0"/>
              <a:pPr/>
              <a:t>‹#›</a:t>
            </a:fld>
            <a:endParaRPr lang="en-US"/>
          </a:p>
        </p:txBody>
      </p:sp>
    </p:spTree>
    <p:extLst>
      <p:ext uri="{BB962C8B-B14F-4D97-AF65-F5344CB8AC3E}">
        <p14:creationId xmlns:p14="http://schemas.microsoft.com/office/powerpoint/2010/main" xmlns="" val="36661118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320674"/>
            <a:ext cx="6131380" cy="920297"/>
          </a:xfrm>
        </p:spPr>
        <p:txBody>
          <a:bodyPr>
            <a:normAutofit/>
          </a:bodyPr>
          <a:lstStyle/>
          <a:p>
            <a:r>
              <a:rPr lang="en-US" dirty="0" smtClean="0"/>
              <a:t>Click to edit Master title style</a:t>
            </a:r>
            <a:endParaRPr lang="en-US" dirty="0"/>
          </a:p>
        </p:txBody>
      </p:sp>
      <p:sp>
        <p:nvSpPr>
          <p:cNvPr id="3" name="Content Placeholder 2"/>
          <p:cNvSpPr>
            <a:spLocks noGrp="1"/>
          </p:cNvSpPr>
          <p:nvPr>
            <p:ph idx="1"/>
          </p:nvPr>
        </p:nvSpPr>
        <p:spPr>
          <a:xfrm>
            <a:off x="342899" y="1379764"/>
            <a:ext cx="8441871" cy="43025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84DFEA-6966-4CF9-BD99-4941612B7CCE}" type="datetime1">
              <a:rPr lang="en-US" smtClean="0"/>
              <a:pPr/>
              <a:t>10/25/2016</a:t>
            </a:fld>
            <a:endParaRPr lang="en-US"/>
          </a:p>
        </p:txBody>
      </p:sp>
      <p:sp>
        <p:nvSpPr>
          <p:cNvPr id="6" name="Slide Number Placeholder 5"/>
          <p:cNvSpPr>
            <a:spLocks noGrp="1"/>
          </p:cNvSpPr>
          <p:nvPr>
            <p:ph type="sldNum" sz="quarter" idx="12"/>
          </p:nvPr>
        </p:nvSpPr>
        <p:spPr/>
        <p:txBody>
          <a:bodyPr/>
          <a:lstStyle/>
          <a:p>
            <a:fld id="{C1E1D29B-E328-4626-9ECD-7BFFC1EF3E21}" type="slidenum">
              <a:rPr lang="en-US" smtClean="0"/>
              <a:pPr/>
              <a:t>‹#›</a:t>
            </a:fld>
            <a:endParaRPr lang="en-US"/>
          </a:p>
        </p:txBody>
      </p:sp>
    </p:spTree>
    <p:extLst>
      <p:ext uri="{BB962C8B-B14F-4D97-AF65-F5344CB8AC3E}">
        <p14:creationId xmlns:p14="http://schemas.microsoft.com/office/powerpoint/2010/main" xmlns="" val="2408565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6379" y="2988129"/>
            <a:ext cx="8278585" cy="1779134"/>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B7AA763E-E5F4-43DA-A96C-129A5E2A7728}" type="datetime1">
              <a:rPr lang="en-US" smtClean="0"/>
              <a:pPr/>
              <a:t>10/25/2016</a:t>
            </a:fld>
            <a:endParaRPr lang="en-US"/>
          </a:p>
        </p:txBody>
      </p:sp>
      <p:sp>
        <p:nvSpPr>
          <p:cNvPr id="6" name="Slide Number Placeholder 5"/>
          <p:cNvSpPr>
            <a:spLocks noGrp="1"/>
          </p:cNvSpPr>
          <p:nvPr>
            <p:ph type="sldNum" sz="quarter" idx="12"/>
          </p:nvPr>
        </p:nvSpPr>
        <p:spPr/>
        <p:txBody>
          <a:bodyPr/>
          <a:lstStyle/>
          <a:p>
            <a:fld id="{C1E1D29B-E328-4626-9ECD-7BFFC1EF3E21}" type="slidenum">
              <a:rPr lang="en-US" smtClean="0"/>
              <a:pPr/>
              <a:t>‹#›</a:t>
            </a:fld>
            <a:endParaRPr lang="en-US"/>
          </a:p>
        </p:txBody>
      </p:sp>
    </p:spTree>
    <p:extLst>
      <p:ext uri="{BB962C8B-B14F-4D97-AF65-F5344CB8AC3E}">
        <p14:creationId xmlns:p14="http://schemas.microsoft.com/office/powerpoint/2010/main" xmlns="" val="37486953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4735" y="63048"/>
            <a:ext cx="8482693" cy="932995"/>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49036" y="1115331"/>
            <a:ext cx="3812721" cy="4575175"/>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57750" y="1115330"/>
            <a:ext cx="3796393" cy="4575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F0FF48-3667-4D3C-B2CA-FC54E5A57730}" type="datetime1">
              <a:rPr lang="en-US" smtClean="0"/>
              <a:pPr/>
              <a:t>10/25/2016</a:t>
            </a:fld>
            <a:endParaRPr lang="en-US"/>
          </a:p>
        </p:txBody>
      </p:sp>
      <p:sp>
        <p:nvSpPr>
          <p:cNvPr id="7" name="Slide Number Placeholder 6"/>
          <p:cNvSpPr>
            <a:spLocks noGrp="1"/>
          </p:cNvSpPr>
          <p:nvPr>
            <p:ph type="sldNum" sz="quarter" idx="12"/>
          </p:nvPr>
        </p:nvSpPr>
        <p:spPr/>
        <p:txBody>
          <a:bodyPr/>
          <a:lstStyle/>
          <a:p>
            <a:fld id="{C1E1D29B-E328-4626-9ECD-7BFFC1EF3E21}" type="slidenum">
              <a:rPr lang="en-US" smtClean="0"/>
              <a:pPr/>
              <a:t>‹#›</a:t>
            </a:fld>
            <a:endParaRPr lang="en-US"/>
          </a:p>
        </p:txBody>
      </p:sp>
    </p:spTree>
    <p:extLst>
      <p:ext uri="{BB962C8B-B14F-4D97-AF65-F5344CB8AC3E}">
        <p14:creationId xmlns:p14="http://schemas.microsoft.com/office/powerpoint/2010/main" xmlns="" val="38655375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6413" y="1875520"/>
            <a:ext cx="4261757" cy="1798410"/>
          </a:xfrm>
        </p:spPr>
        <p:txBody>
          <a:bodyPr/>
          <a:lstStyle>
            <a:lvl1pPr>
              <a:defRPr>
                <a:solidFill>
                  <a:schemeClr val="tx1"/>
                </a:solidFill>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ED6EB-1B37-46D5-AC76-34D9EEEF1B98}" type="datetime1">
              <a:rPr lang="en-US" smtClean="0"/>
              <a:pPr/>
              <a:t>10/25/2016</a:t>
            </a:fld>
            <a:endParaRPr lang="en-US" dirty="0"/>
          </a:p>
        </p:txBody>
      </p:sp>
      <p:sp>
        <p:nvSpPr>
          <p:cNvPr id="4" name="Slide Number Placeholder 3"/>
          <p:cNvSpPr>
            <a:spLocks noGrp="1"/>
          </p:cNvSpPr>
          <p:nvPr>
            <p:ph type="sldNum" sz="quarter" idx="11"/>
          </p:nvPr>
        </p:nvSpPr>
        <p:spPr/>
        <p:txBody>
          <a:bodyPr/>
          <a:lstStyle/>
          <a:p>
            <a:fld id="{C1E1D29B-E328-4626-9ECD-7BFFC1EF3E21}" type="slidenum">
              <a:rPr lang="en-US" smtClean="0"/>
              <a:pPr/>
              <a:t>‹#›</a:t>
            </a:fld>
            <a:endParaRPr lang="en-US"/>
          </a:p>
        </p:txBody>
      </p:sp>
      <p:sp>
        <p:nvSpPr>
          <p:cNvPr id="6" name="Text Placeholder 5"/>
          <p:cNvSpPr>
            <a:spLocks noGrp="1"/>
          </p:cNvSpPr>
          <p:nvPr>
            <p:ph type="body" sz="quarter" idx="12"/>
          </p:nvPr>
        </p:nvSpPr>
        <p:spPr>
          <a:xfrm>
            <a:off x="506413" y="3795713"/>
            <a:ext cx="5853565" cy="1404937"/>
          </a:xfrm>
        </p:spPr>
        <p:txBody>
          <a:bodyPr/>
          <a:lstStyle>
            <a:lvl1pPr marL="0" indent="0">
              <a:buNone/>
              <a:defRPr>
                <a:solidFill>
                  <a:schemeClr val="tx1"/>
                </a:solidFill>
              </a:defRPr>
            </a:lvl1pPr>
          </a:lstStyle>
          <a:p>
            <a:pPr lvl="0"/>
            <a:r>
              <a:rPr lang="en-US" dirty="0" smtClean="0"/>
              <a:t>Click to edit Master text styles</a:t>
            </a:r>
          </a:p>
        </p:txBody>
      </p:sp>
    </p:spTree>
    <p:extLst>
      <p:ext uri="{BB962C8B-B14F-4D97-AF65-F5344CB8AC3E}">
        <p14:creationId xmlns:p14="http://schemas.microsoft.com/office/powerpoint/2010/main" xmlns="" val="25619965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860" y="212046"/>
            <a:ext cx="871537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1861" y="1629682"/>
            <a:ext cx="8715374" cy="41506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89218" y="6457624"/>
            <a:ext cx="1004207" cy="365125"/>
          </a:xfrm>
          <a:prstGeom prst="rect">
            <a:avLst/>
          </a:prstGeom>
        </p:spPr>
        <p:txBody>
          <a:bodyPr vert="horz" lIns="91440" tIns="45720" rIns="91440" bIns="45720" rtlCol="0" anchor="ctr"/>
          <a:lstStyle>
            <a:lvl1pPr algn="r">
              <a:defRPr sz="1200">
                <a:solidFill>
                  <a:sysClr val="windowText" lastClr="000000"/>
                </a:solidFill>
              </a:defRPr>
            </a:lvl1pPr>
          </a:lstStyle>
          <a:p>
            <a:fld id="{D3CF6DA8-488B-4704-8BB5-D9F24F018E79}" type="datetime1">
              <a:rPr lang="en-US" smtClean="0"/>
              <a:pPr/>
              <a:t>10/25/2016</a:t>
            </a:fld>
            <a:endParaRPr lang="en-US" dirty="0"/>
          </a:p>
        </p:txBody>
      </p:sp>
      <p:sp>
        <p:nvSpPr>
          <p:cNvPr id="6" name="Slide Number Placeholder 5"/>
          <p:cNvSpPr>
            <a:spLocks noGrp="1"/>
          </p:cNvSpPr>
          <p:nvPr>
            <p:ph type="sldNum" sz="quarter" idx="4"/>
          </p:nvPr>
        </p:nvSpPr>
        <p:spPr>
          <a:xfrm>
            <a:off x="8683697" y="-11502"/>
            <a:ext cx="447076" cy="365125"/>
          </a:xfrm>
          <a:prstGeom prst="rect">
            <a:avLst/>
          </a:prstGeom>
        </p:spPr>
        <p:txBody>
          <a:bodyPr vert="horz" lIns="91440" tIns="45720" rIns="91440" bIns="45720" rtlCol="0" anchor="ctr"/>
          <a:lstStyle>
            <a:lvl1pPr algn="r">
              <a:defRPr sz="1200">
                <a:solidFill>
                  <a:sysClr val="windowText" lastClr="000000"/>
                </a:solidFill>
              </a:defRPr>
            </a:lvl1pPr>
          </a:lstStyle>
          <a:p>
            <a:fld id="{C1E1D29B-E328-4626-9ECD-7BFFC1EF3E21}" type="slidenum">
              <a:rPr lang="en-US" smtClean="0"/>
              <a:pPr/>
              <a:t>‹#›</a:t>
            </a:fld>
            <a:endParaRPr lang="en-US"/>
          </a:p>
        </p:txBody>
      </p:sp>
    </p:spTree>
    <p:extLst>
      <p:ext uri="{BB962C8B-B14F-4D97-AF65-F5344CB8AC3E}">
        <p14:creationId xmlns:p14="http://schemas.microsoft.com/office/powerpoint/2010/main" xmlns="" val="1346460724"/>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7" r:id="rId3"/>
    <p:sldLayoutId id="2147483669" r:id="rId4"/>
    <p:sldLayoutId id="2147483670" r:id="rId5"/>
    <p:sldLayoutId id="2147483671" r:id="rId6"/>
    <p:sldLayoutId id="2147483661" r:id="rId7"/>
    <p:sldLayoutId id="2147483664" r:id="rId8"/>
    <p:sldLayoutId id="2147483668" r:id="rId9"/>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rgbClr val="008F7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1525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1525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1525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1525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1525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3.xml"/><Relationship Id="rId4" Type="http://schemas.openxmlformats.org/officeDocument/2006/relationships/image" Target="http://www.dacocorp.com/images/categories/Bulk-Containers-Big-Box-4844-black-L.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3.xml"/><Relationship Id="rId4" Type="http://schemas.openxmlformats.org/officeDocument/2006/relationships/image" Target="http://www.dacocorp.com/images/categories/Bulk-Containers-Big-Box-4844-black-L.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17824"/>
            <a:ext cx="7886700" cy="1427748"/>
          </a:xfrm>
        </p:spPr>
        <p:txBody>
          <a:bodyPr>
            <a:normAutofit/>
          </a:bodyPr>
          <a:lstStyle/>
          <a:p>
            <a:pPr algn="ctr"/>
            <a:r>
              <a:rPr lang="en-US" sz="4400" b="1" dirty="0">
                <a:solidFill>
                  <a:srgbClr val="008F7C"/>
                </a:solidFill>
              </a:rPr>
              <a:t>Paint Stewardship in Canada </a:t>
            </a:r>
            <a:r>
              <a:rPr lang="en-US" sz="4400" dirty="0">
                <a:solidFill>
                  <a:srgbClr val="008F7C"/>
                </a:solidFill>
              </a:rPr>
              <a:t/>
            </a:r>
            <a:br>
              <a:rPr lang="en-US" sz="4400" dirty="0">
                <a:solidFill>
                  <a:srgbClr val="008F7C"/>
                </a:solidFill>
              </a:rPr>
            </a:br>
            <a:r>
              <a:rPr lang="en-US" sz="4400" dirty="0">
                <a:solidFill>
                  <a:srgbClr val="008F7C"/>
                </a:solidFill>
              </a:rPr>
              <a:t>Information &amp; Training Tutorial </a:t>
            </a:r>
            <a:endParaRPr lang="en-US" sz="4400" dirty="0"/>
          </a:p>
        </p:txBody>
      </p:sp>
    </p:spTree>
    <p:extLst>
      <p:ext uri="{BB962C8B-B14F-4D97-AF65-F5344CB8AC3E}">
        <p14:creationId xmlns:p14="http://schemas.microsoft.com/office/powerpoint/2010/main" xmlns="" val="2359825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Collection System </a:t>
            </a:r>
            <a:endParaRPr lang="en-US" dirty="0"/>
          </a:p>
        </p:txBody>
      </p:sp>
      <p:sp>
        <p:nvSpPr>
          <p:cNvPr id="3" name="Content Placeholder 2"/>
          <p:cNvSpPr>
            <a:spLocks noGrp="1"/>
          </p:cNvSpPr>
          <p:nvPr>
            <p:ph idx="1"/>
          </p:nvPr>
        </p:nvSpPr>
        <p:spPr/>
        <p:txBody>
          <a:bodyPr/>
          <a:lstStyle/>
          <a:p>
            <a:pPr marL="0" indent="0">
              <a:buNone/>
            </a:pPr>
            <a:r>
              <a:rPr lang="en-US" dirty="0" smtClean="0"/>
              <a:t>Collection Containers:</a:t>
            </a:r>
            <a:br>
              <a:rPr lang="en-US" dirty="0" smtClean="0"/>
            </a:br>
            <a:r>
              <a:rPr lang="en-US" dirty="0" smtClean="0"/>
              <a:t/>
            </a:r>
            <a:br>
              <a:rPr lang="en-US" dirty="0" smtClean="0"/>
            </a:br>
            <a:r>
              <a:rPr lang="en-US" dirty="0" smtClean="0"/>
              <a:t/>
            </a:r>
            <a:br>
              <a:rPr lang="en-US" dirty="0" smtClean="0"/>
            </a:br>
            <a:endParaRPr lang="en-US" dirty="0"/>
          </a:p>
        </p:txBody>
      </p:sp>
      <p:pic>
        <p:nvPicPr>
          <p:cNvPr id="4" name="Picture 3" descr="C:\Users\brentb\Desktop\55-gallon-drum.gif"/>
          <p:cNvPicPr>
            <a:picLocks noChangeAspect="1" noChangeArrowheads="1"/>
          </p:cNvPicPr>
          <p:nvPr/>
        </p:nvPicPr>
        <p:blipFill>
          <a:blip r:embed="rId2" cstate="print"/>
          <a:srcRect/>
          <a:stretch>
            <a:fillRect/>
          </a:stretch>
        </p:blipFill>
        <p:spPr bwMode="auto">
          <a:xfrm>
            <a:off x="1136935" y="2760287"/>
            <a:ext cx="1923635" cy="2490550"/>
          </a:xfrm>
          <a:prstGeom prst="rect">
            <a:avLst/>
          </a:prstGeom>
          <a:noFill/>
          <a:ln w="9525">
            <a:noFill/>
            <a:miter lim="800000"/>
            <a:headEnd/>
            <a:tailEnd/>
          </a:ln>
        </p:spPr>
      </p:pic>
      <p:pic>
        <p:nvPicPr>
          <p:cNvPr id="5" name="Picture 4" descr="http://www.dacocorp.com/images/categories/Bulk-Containers-Big-Box-4844-black-L.jpg"/>
          <p:cNvPicPr>
            <a:picLocks noChangeAspect="1" noChangeArrowheads="1"/>
          </p:cNvPicPr>
          <p:nvPr/>
        </p:nvPicPr>
        <p:blipFill>
          <a:blip r:embed="rId3" r:link="rId4" cstate="print"/>
          <a:srcRect/>
          <a:stretch>
            <a:fillRect/>
          </a:stretch>
        </p:blipFill>
        <p:spPr bwMode="auto">
          <a:xfrm>
            <a:off x="4336318" y="2893374"/>
            <a:ext cx="3172704" cy="2224375"/>
          </a:xfrm>
          <a:prstGeom prst="rect">
            <a:avLst/>
          </a:prstGeom>
          <a:noFill/>
          <a:ln w="9525">
            <a:noFill/>
            <a:miter lim="800000"/>
            <a:headEnd/>
            <a:tailEnd/>
          </a:ln>
        </p:spPr>
      </p:pic>
      <p:sp>
        <p:nvSpPr>
          <p:cNvPr id="6" name="TextBox 5"/>
          <p:cNvSpPr txBox="1"/>
          <p:nvPr/>
        </p:nvSpPr>
        <p:spPr>
          <a:xfrm>
            <a:off x="862338" y="2252162"/>
            <a:ext cx="2546252" cy="369332"/>
          </a:xfrm>
          <a:prstGeom prst="rect">
            <a:avLst/>
          </a:prstGeom>
          <a:noFill/>
        </p:spPr>
        <p:txBody>
          <a:bodyPr wrap="square" rtlCol="0">
            <a:spAutoFit/>
          </a:bodyPr>
          <a:lstStyle/>
          <a:p>
            <a:r>
              <a:rPr lang="en-CA" dirty="0" smtClean="0">
                <a:latin typeface="Lucida Sans" panose="020B0602030504020204" pitchFamily="34" charset="0"/>
              </a:rPr>
              <a:t>45 GALLON DRUM</a:t>
            </a:r>
            <a:endParaRPr lang="en-CA" dirty="0">
              <a:latin typeface="Lucida Sans" panose="020B0602030504020204" pitchFamily="34" charset="0"/>
            </a:endParaRPr>
          </a:p>
        </p:txBody>
      </p:sp>
      <p:sp>
        <p:nvSpPr>
          <p:cNvPr id="7" name="TextBox 6"/>
          <p:cNvSpPr txBox="1"/>
          <p:nvPr/>
        </p:nvSpPr>
        <p:spPr>
          <a:xfrm>
            <a:off x="5337917" y="2252162"/>
            <a:ext cx="2546252" cy="369332"/>
          </a:xfrm>
          <a:prstGeom prst="rect">
            <a:avLst/>
          </a:prstGeom>
          <a:noFill/>
        </p:spPr>
        <p:txBody>
          <a:bodyPr wrap="square" rtlCol="0">
            <a:spAutoFit/>
          </a:bodyPr>
          <a:lstStyle/>
          <a:p>
            <a:r>
              <a:rPr lang="en-CA" dirty="0" smtClean="0">
                <a:latin typeface="Lucida Sans" panose="020B0602030504020204" pitchFamily="34" charset="0"/>
              </a:rPr>
              <a:t>TUBSKID</a:t>
            </a:r>
            <a:endParaRPr lang="en-CA" dirty="0">
              <a:latin typeface="Lucida Sans" panose="020B0602030504020204" pitchFamily="34" charset="0"/>
            </a:endParaRPr>
          </a:p>
        </p:txBody>
      </p:sp>
    </p:spTree>
    <p:extLst>
      <p:ext uri="{BB962C8B-B14F-4D97-AF65-F5344CB8AC3E}">
        <p14:creationId xmlns:p14="http://schemas.microsoft.com/office/powerpoint/2010/main" xmlns="" val="932818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Site Safety Requirements </a:t>
            </a:r>
            <a:endParaRPr lang="en-US" dirty="0"/>
          </a:p>
        </p:txBody>
      </p:sp>
      <p:sp>
        <p:nvSpPr>
          <p:cNvPr id="3" name="Content Placeholder 2"/>
          <p:cNvSpPr>
            <a:spLocks noGrp="1"/>
          </p:cNvSpPr>
          <p:nvPr>
            <p:ph idx="1"/>
          </p:nvPr>
        </p:nvSpPr>
        <p:spPr>
          <a:xfrm>
            <a:off x="342899" y="1443934"/>
            <a:ext cx="8441871" cy="4302579"/>
          </a:xfrm>
        </p:spPr>
        <p:txBody>
          <a:bodyPr>
            <a:normAutofit/>
          </a:bodyPr>
          <a:lstStyle/>
          <a:p>
            <a:pPr marL="342900" indent="-342900"/>
            <a:r>
              <a:rPr lang="en-CA" sz="2200" dirty="0"/>
              <a:t>Collection containers must not be accessible to the public</a:t>
            </a:r>
            <a:r>
              <a:rPr lang="en-CA" sz="2200" dirty="0" smtClean="0"/>
              <a:t>.</a:t>
            </a:r>
            <a:br>
              <a:rPr lang="en-CA" sz="2200" dirty="0" smtClean="0"/>
            </a:br>
            <a:endParaRPr lang="en-CA" sz="2200" dirty="0"/>
          </a:p>
          <a:p>
            <a:pPr marL="342900" indent="-342900"/>
            <a:r>
              <a:rPr lang="en-CA" sz="2200" dirty="0"/>
              <a:t>No leaking or compromised containers can be accepted</a:t>
            </a:r>
            <a:r>
              <a:rPr lang="en-CA" sz="2200" dirty="0" smtClean="0"/>
              <a:t>.</a:t>
            </a:r>
            <a:br>
              <a:rPr lang="en-CA" sz="2200" dirty="0" smtClean="0"/>
            </a:br>
            <a:endParaRPr lang="en-CA" sz="2200" dirty="0"/>
          </a:p>
          <a:p>
            <a:pPr marL="342900" indent="-342900"/>
            <a:r>
              <a:rPr lang="en-CA" sz="2200" dirty="0"/>
              <a:t>Abandoned containers should approached with caution and handled as hazardous waste</a:t>
            </a:r>
            <a:r>
              <a:rPr lang="en-CA" sz="2200" dirty="0" smtClean="0"/>
              <a:t>.</a:t>
            </a:r>
            <a:br>
              <a:rPr lang="en-CA" sz="2200" dirty="0" smtClean="0"/>
            </a:br>
            <a:endParaRPr lang="en-CA" sz="2200" dirty="0"/>
          </a:p>
          <a:p>
            <a:pPr marL="342900" indent="-342900"/>
            <a:r>
              <a:rPr lang="en-CA" sz="2200" b="1" u="sng" dirty="0"/>
              <a:t>NEVER</a:t>
            </a:r>
            <a:r>
              <a:rPr lang="en-CA" sz="2200" dirty="0"/>
              <a:t> open a container to check its contents</a:t>
            </a:r>
            <a:r>
              <a:rPr lang="en-CA" sz="2200" dirty="0" smtClean="0"/>
              <a:t>.</a:t>
            </a:r>
            <a:br>
              <a:rPr lang="en-CA" sz="2200" dirty="0" smtClean="0"/>
            </a:br>
            <a:endParaRPr lang="en-CA" sz="2200" dirty="0" smtClean="0"/>
          </a:p>
          <a:p>
            <a:pPr marL="342900" indent="-342900"/>
            <a:r>
              <a:rPr lang="en-CA" sz="2200" dirty="0" smtClean="0"/>
              <a:t>Read the label on each container.</a:t>
            </a:r>
          </a:p>
        </p:txBody>
      </p:sp>
    </p:spTree>
    <p:extLst>
      <p:ext uri="{BB962C8B-B14F-4D97-AF65-F5344CB8AC3E}">
        <p14:creationId xmlns:p14="http://schemas.microsoft.com/office/powerpoint/2010/main" xmlns="" val="371848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indent="-342900"/>
            <a:r>
              <a:rPr lang="en-CA" sz="2200" dirty="0"/>
              <a:t>Always wear safety glasses and gloves when handling dropped off material</a:t>
            </a:r>
            <a:r>
              <a:rPr lang="en-CA" sz="2200" dirty="0" smtClean="0"/>
              <a:t>.</a:t>
            </a:r>
            <a:br>
              <a:rPr lang="en-CA" sz="2200" dirty="0" smtClean="0"/>
            </a:br>
            <a:endParaRPr lang="en-CA" sz="2200" dirty="0"/>
          </a:p>
          <a:p>
            <a:pPr marL="342900" indent="-342900"/>
            <a:r>
              <a:rPr lang="en-CA" sz="2200" dirty="0"/>
              <a:t>No smoking near the paint collection area</a:t>
            </a:r>
            <a:r>
              <a:rPr lang="en-CA" sz="2200" dirty="0" smtClean="0"/>
              <a:t>.</a:t>
            </a:r>
            <a:br>
              <a:rPr lang="en-CA" sz="2200" dirty="0" smtClean="0"/>
            </a:br>
            <a:endParaRPr lang="en-CA" sz="2200" dirty="0"/>
          </a:p>
          <a:p>
            <a:pPr marL="342900" indent="-342900"/>
            <a:r>
              <a:rPr lang="en-CA" sz="2200" dirty="0"/>
              <a:t>Practise basic hygiene after handling paint (wash hands).</a:t>
            </a:r>
          </a:p>
          <a:p>
            <a:endParaRPr lang="en-US" dirty="0"/>
          </a:p>
        </p:txBody>
      </p:sp>
      <p:sp>
        <p:nvSpPr>
          <p:cNvPr id="4" name="Title 1"/>
          <p:cNvSpPr>
            <a:spLocks noGrp="1"/>
          </p:cNvSpPr>
          <p:nvPr>
            <p:ph type="title"/>
          </p:nvPr>
        </p:nvSpPr>
        <p:spPr>
          <a:xfrm>
            <a:off x="342900" y="320674"/>
            <a:ext cx="6131380" cy="920297"/>
          </a:xfrm>
        </p:spPr>
        <p:txBody>
          <a:bodyPr>
            <a:normAutofit fontScale="90000"/>
          </a:bodyPr>
          <a:lstStyle/>
          <a:p>
            <a:r>
              <a:rPr lang="en-US" dirty="0" smtClean="0"/>
              <a:t>Site Safety Requirements </a:t>
            </a:r>
            <a:endParaRPr lang="en-US" dirty="0"/>
          </a:p>
        </p:txBody>
      </p:sp>
      <p:sp>
        <p:nvSpPr>
          <p:cNvPr id="5" name="Rectangle 4"/>
          <p:cNvSpPr/>
          <p:nvPr/>
        </p:nvSpPr>
        <p:spPr>
          <a:xfrm>
            <a:off x="690280" y="4172499"/>
            <a:ext cx="7844120" cy="584775"/>
          </a:xfrm>
          <a:prstGeom prst="rect">
            <a:avLst/>
          </a:prstGeom>
        </p:spPr>
        <p:txBody>
          <a:bodyPr wrap="square">
            <a:spAutoFit/>
          </a:bodyPr>
          <a:lstStyle/>
          <a:p>
            <a:pPr lvl="2"/>
            <a:r>
              <a:rPr lang="en-CA" sz="1600" b="1" dirty="0">
                <a:solidFill>
                  <a:srgbClr val="515251"/>
                </a:solidFill>
                <a:latin typeface="Arial" pitchFamily="34" charset="0"/>
                <a:cs typeface="Arial" pitchFamily="34" charset="0"/>
              </a:rPr>
              <a:t>NOTE: </a:t>
            </a:r>
            <a:r>
              <a:rPr lang="en-CA" sz="1600" dirty="0">
                <a:solidFill>
                  <a:srgbClr val="515251"/>
                </a:solidFill>
                <a:latin typeface="Arial" pitchFamily="34" charset="0"/>
                <a:cs typeface="Arial" pitchFamily="34" charset="0"/>
              </a:rPr>
              <a:t>All drop-offs </a:t>
            </a:r>
            <a:r>
              <a:rPr lang="en-CA" sz="1600" b="1" dirty="0">
                <a:solidFill>
                  <a:srgbClr val="515251"/>
                </a:solidFill>
                <a:latin typeface="Arial" pitchFamily="34" charset="0"/>
                <a:cs typeface="Arial" pitchFamily="34" charset="0"/>
              </a:rPr>
              <a:t>MUST</a:t>
            </a:r>
            <a:r>
              <a:rPr lang="en-CA" sz="1600" dirty="0">
                <a:solidFill>
                  <a:srgbClr val="515251"/>
                </a:solidFill>
                <a:latin typeface="Arial" pitchFamily="34" charset="0"/>
                <a:cs typeface="Arial" pitchFamily="34" charset="0"/>
              </a:rPr>
              <a:t> be supervised. Unattended drop-off encourages abandonment and the collection of non-program materials.</a:t>
            </a:r>
          </a:p>
        </p:txBody>
      </p:sp>
      <p:pic>
        <p:nvPicPr>
          <p:cNvPr id="6" name="Picture 3"/>
          <p:cNvPicPr>
            <a:picLocks noChangeAspect="1" noChangeArrowheads="1"/>
          </p:cNvPicPr>
          <p:nvPr/>
        </p:nvPicPr>
        <p:blipFill>
          <a:blip r:embed="rId2" cstate="print"/>
          <a:srcRect/>
          <a:stretch>
            <a:fillRect/>
          </a:stretch>
        </p:blipFill>
        <p:spPr bwMode="auto">
          <a:xfrm>
            <a:off x="511479" y="4056110"/>
            <a:ext cx="1258163" cy="1258163"/>
          </a:xfrm>
          <a:prstGeom prst="rect">
            <a:avLst/>
          </a:prstGeom>
          <a:noFill/>
          <a:ln w="9525">
            <a:noFill/>
            <a:miter lim="800000"/>
            <a:headEnd/>
            <a:tailEnd/>
          </a:ln>
        </p:spPr>
      </p:pic>
    </p:spTree>
    <p:extLst>
      <p:ext uri="{BB962C8B-B14F-4D97-AF65-F5344CB8AC3E}">
        <p14:creationId xmlns:p14="http://schemas.microsoft.com/office/powerpoint/2010/main" xmlns="" val="362027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Products</a:t>
            </a:r>
            <a:endParaRPr lang="en-US" dirty="0"/>
          </a:p>
        </p:txBody>
      </p:sp>
      <p:sp>
        <p:nvSpPr>
          <p:cNvPr id="3" name="Content Placeholder 2"/>
          <p:cNvSpPr>
            <a:spLocks noGrp="1"/>
          </p:cNvSpPr>
          <p:nvPr>
            <p:ph idx="1"/>
          </p:nvPr>
        </p:nvSpPr>
        <p:spPr>
          <a:xfrm>
            <a:off x="342899" y="1315596"/>
            <a:ext cx="8441871" cy="4748320"/>
          </a:xfrm>
        </p:spPr>
        <p:txBody>
          <a:bodyPr>
            <a:normAutofit fontScale="77500" lnSpcReduction="20000"/>
          </a:bodyPr>
          <a:lstStyle/>
          <a:p>
            <a:pPr marL="342900" indent="-342900">
              <a:defRPr/>
            </a:pPr>
            <a:r>
              <a:rPr lang="en-CA" sz="2900" dirty="0"/>
              <a:t>Architectural Coatings (household type of paints)</a:t>
            </a:r>
          </a:p>
          <a:p>
            <a:pPr>
              <a:defRPr/>
            </a:pPr>
            <a:endParaRPr lang="en-CA" sz="2900" dirty="0"/>
          </a:p>
          <a:p>
            <a:pPr marL="342900" indent="-342900">
              <a:defRPr/>
            </a:pPr>
            <a:r>
              <a:rPr lang="en-CA" sz="2900" dirty="0"/>
              <a:t>Consumer latex, alkyd, enamel and oil-based paints</a:t>
            </a:r>
          </a:p>
          <a:p>
            <a:pPr>
              <a:defRPr/>
            </a:pPr>
            <a:endParaRPr lang="en-CA" sz="2900" dirty="0"/>
          </a:p>
          <a:p>
            <a:pPr marL="342900" indent="-342900">
              <a:defRPr/>
            </a:pPr>
            <a:r>
              <a:rPr lang="en-CA" sz="2900" dirty="0"/>
              <a:t>Porch, floor and deck paints</a:t>
            </a:r>
          </a:p>
          <a:p>
            <a:pPr>
              <a:defRPr/>
            </a:pPr>
            <a:endParaRPr lang="en-CA" sz="2900" dirty="0"/>
          </a:p>
          <a:p>
            <a:pPr marL="342900" indent="-342900">
              <a:defRPr/>
            </a:pPr>
            <a:r>
              <a:rPr lang="en-CA" sz="2900" dirty="0"/>
              <a:t>Interior &amp; exterior varnishes and urethanes</a:t>
            </a:r>
          </a:p>
          <a:p>
            <a:pPr>
              <a:defRPr/>
            </a:pPr>
            <a:endParaRPr lang="en-CA" sz="2900" dirty="0"/>
          </a:p>
          <a:p>
            <a:pPr marL="342900" indent="-342900">
              <a:defRPr/>
            </a:pPr>
            <a:r>
              <a:rPr lang="en-CA" sz="2900" dirty="0"/>
              <a:t>Primers, undercoats, block fillers and sealers</a:t>
            </a:r>
          </a:p>
          <a:p>
            <a:pPr>
              <a:defRPr/>
            </a:pPr>
            <a:endParaRPr lang="en-CA" sz="2900" dirty="0"/>
          </a:p>
          <a:p>
            <a:pPr marL="342900" indent="-342900">
              <a:defRPr/>
            </a:pPr>
            <a:r>
              <a:rPr lang="en-CA" sz="2900" dirty="0"/>
              <a:t>Marine enamels</a:t>
            </a:r>
          </a:p>
          <a:p>
            <a:pPr>
              <a:defRPr/>
            </a:pPr>
            <a:endParaRPr lang="en-CA" sz="2900" dirty="0"/>
          </a:p>
          <a:p>
            <a:pPr marL="342900" indent="-342900">
              <a:defRPr/>
            </a:pPr>
            <a:r>
              <a:rPr lang="en-CA" sz="2900" dirty="0"/>
              <a:t>Wood finishing oils, stains and shellac</a:t>
            </a:r>
          </a:p>
          <a:p>
            <a:endParaRPr lang="en-US" dirty="0"/>
          </a:p>
        </p:txBody>
      </p:sp>
    </p:spTree>
    <p:extLst>
      <p:ext uri="{BB962C8B-B14F-4D97-AF65-F5344CB8AC3E}">
        <p14:creationId xmlns:p14="http://schemas.microsoft.com/office/powerpoint/2010/main" xmlns="" val="1320891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Products</a:t>
            </a:r>
            <a:endParaRPr lang="en-US" dirty="0"/>
          </a:p>
        </p:txBody>
      </p:sp>
      <p:sp>
        <p:nvSpPr>
          <p:cNvPr id="3" name="Content Placeholder 2"/>
          <p:cNvSpPr>
            <a:spLocks noGrp="1"/>
          </p:cNvSpPr>
          <p:nvPr>
            <p:ph idx="1"/>
          </p:nvPr>
        </p:nvSpPr>
        <p:spPr>
          <a:xfrm>
            <a:off x="342899" y="1379764"/>
            <a:ext cx="8441871" cy="4539773"/>
          </a:xfrm>
        </p:spPr>
        <p:txBody>
          <a:bodyPr>
            <a:normAutofit/>
          </a:bodyPr>
          <a:lstStyle/>
          <a:p>
            <a:pPr marL="342900" indent="-342900">
              <a:defRPr/>
            </a:pPr>
            <a:r>
              <a:rPr lang="en-CA" sz="2000" dirty="0"/>
              <a:t>Latex driveway sealer</a:t>
            </a:r>
          </a:p>
          <a:p>
            <a:pPr>
              <a:defRPr/>
            </a:pPr>
            <a:endParaRPr lang="en-CA" sz="2000" dirty="0"/>
          </a:p>
          <a:p>
            <a:pPr marL="342900" indent="-342900">
              <a:defRPr/>
            </a:pPr>
            <a:r>
              <a:rPr lang="en-CA" sz="2000" dirty="0"/>
              <a:t>Rust paint, decorative metal paint</a:t>
            </a:r>
          </a:p>
          <a:p>
            <a:pPr>
              <a:defRPr/>
            </a:pPr>
            <a:endParaRPr lang="en-CA" sz="2000" dirty="0"/>
          </a:p>
          <a:p>
            <a:pPr marL="342900" indent="-342900">
              <a:defRPr/>
            </a:pPr>
            <a:r>
              <a:rPr lang="en-CA" sz="2000" dirty="0"/>
              <a:t>Fence, barn and swimming pool paint</a:t>
            </a:r>
          </a:p>
          <a:p>
            <a:pPr>
              <a:defRPr/>
            </a:pPr>
            <a:endParaRPr lang="en-CA" sz="2000" dirty="0"/>
          </a:p>
          <a:p>
            <a:pPr marL="342900" indent="-342900">
              <a:defRPr/>
            </a:pPr>
            <a:r>
              <a:rPr lang="en-CA" sz="2000" dirty="0"/>
              <a:t>ANY </a:t>
            </a:r>
            <a:r>
              <a:rPr lang="en-CA" sz="2000" u="sng" dirty="0"/>
              <a:t>paint</a:t>
            </a:r>
            <a:r>
              <a:rPr lang="en-CA" sz="2000" dirty="0"/>
              <a:t> aerosols</a:t>
            </a:r>
          </a:p>
          <a:p>
            <a:pPr>
              <a:defRPr/>
            </a:pPr>
            <a:endParaRPr lang="en-CA" sz="2000" dirty="0"/>
          </a:p>
          <a:p>
            <a:pPr marL="342900" indent="-342900">
              <a:defRPr/>
            </a:pPr>
            <a:r>
              <a:rPr lang="en-CA" sz="2000" dirty="0"/>
              <a:t>Empty cans of the above products (except NS)</a:t>
            </a:r>
          </a:p>
          <a:p>
            <a:pPr>
              <a:defRPr/>
            </a:pPr>
            <a:endParaRPr lang="en-CA" sz="2000" dirty="0"/>
          </a:p>
          <a:p>
            <a:pPr marL="342900" indent="-342900">
              <a:defRPr/>
            </a:pPr>
            <a:r>
              <a:rPr lang="en-CA" sz="2000" dirty="0"/>
              <a:t>Maximum size: 25 litres</a:t>
            </a:r>
          </a:p>
          <a:p>
            <a:endParaRPr lang="en-US" dirty="0"/>
          </a:p>
        </p:txBody>
      </p:sp>
    </p:spTree>
    <p:extLst>
      <p:ext uri="{BB962C8B-B14F-4D97-AF65-F5344CB8AC3E}">
        <p14:creationId xmlns:p14="http://schemas.microsoft.com/office/powerpoint/2010/main" xmlns="" val="4015229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Aerosols</a:t>
            </a:r>
            <a:endParaRPr lang="en-US" dirty="0"/>
          </a:p>
        </p:txBody>
      </p:sp>
      <p:sp>
        <p:nvSpPr>
          <p:cNvPr id="3" name="Content Placeholder 2"/>
          <p:cNvSpPr>
            <a:spLocks noGrp="1"/>
          </p:cNvSpPr>
          <p:nvPr>
            <p:ph idx="1"/>
          </p:nvPr>
        </p:nvSpPr>
        <p:spPr>
          <a:xfrm>
            <a:off x="342899" y="1604352"/>
            <a:ext cx="8441871" cy="4302579"/>
          </a:xfrm>
        </p:spPr>
        <p:txBody>
          <a:bodyPr/>
          <a:lstStyle/>
          <a:p>
            <a:pPr marL="285750" indent="-285750"/>
            <a:r>
              <a:rPr lang="en-CA" sz="2400" dirty="0"/>
              <a:t>Aerosol PAINTS are included in the program and collected in either drums or </a:t>
            </a:r>
            <a:r>
              <a:rPr lang="en-CA" sz="2400" dirty="0" err="1"/>
              <a:t>tubskids</a:t>
            </a:r>
            <a:r>
              <a:rPr lang="en-CA" sz="2400" dirty="0"/>
              <a:t>.</a:t>
            </a:r>
          </a:p>
          <a:p>
            <a:endParaRPr lang="en-CA" sz="2400" dirty="0"/>
          </a:p>
          <a:p>
            <a:pPr marL="285750" indent="-285750"/>
            <a:r>
              <a:rPr lang="en-CA" sz="2400" dirty="0"/>
              <a:t>Any aerosol that is </a:t>
            </a:r>
            <a:r>
              <a:rPr lang="en-CA" sz="2400" b="1" u="sng" dirty="0"/>
              <a:t>NOT</a:t>
            </a:r>
            <a:r>
              <a:rPr lang="en-CA" sz="2400" dirty="0"/>
              <a:t> a paint, is </a:t>
            </a:r>
            <a:r>
              <a:rPr lang="en-CA" sz="2400" b="1" u="sng" dirty="0"/>
              <a:t>NOT</a:t>
            </a:r>
            <a:r>
              <a:rPr lang="en-CA" sz="2400" dirty="0"/>
              <a:t> to be accepted in the program.</a:t>
            </a:r>
          </a:p>
          <a:p>
            <a:endParaRPr lang="en-CA" sz="2400" dirty="0"/>
          </a:p>
          <a:p>
            <a:pPr marL="285750" indent="-285750"/>
            <a:r>
              <a:rPr lang="en-CA" sz="2400" dirty="0"/>
              <a:t>Place aerosol cans into the collection container, and close the lid.</a:t>
            </a:r>
          </a:p>
          <a:p>
            <a:pPr marL="742950" lvl="1" indent="-285750">
              <a:buFont typeface="Wingdings" panose="05000000000000000000" pitchFamily="2" charset="2"/>
              <a:buChar char="Ø"/>
            </a:pPr>
            <a:r>
              <a:rPr lang="en-CA" dirty="0"/>
              <a:t>For drums, the ring does not have to be tightened each time.</a:t>
            </a:r>
          </a:p>
          <a:p>
            <a:endParaRPr lang="en-US" dirty="0"/>
          </a:p>
        </p:txBody>
      </p:sp>
    </p:spTree>
    <p:extLst>
      <p:ext uri="{BB962C8B-B14F-4D97-AF65-F5344CB8AC3E}">
        <p14:creationId xmlns:p14="http://schemas.microsoft.com/office/powerpoint/2010/main" xmlns="" val="1811817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Non-Program Products</a:t>
            </a:r>
            <a:endParaRPr lang="en-US" dirty="0"/>
          </a:p>
        </p:txBody>
      </p:sp>
      <p:sp>
        <p:nvSpPr>
          <p:cNvPr id="3" name="Content Placeholder 2"/>
          <p:cNvSpPr>
            <a:spLocks noGrp="1"/>
          </p:cNvSpPr>
          <p:nvPr>
            <p:ph idx="1"/>
          </p:nvPr>
        </p:nvSpPr>
        <p:spPr>
          <a:xfrm>
            <a:off x="342900" y="1315453"/>
            <a:ext cx="8441871" cy="4844715"/>
          </a:xfrm>
        </p:spPr>
        <p:txBody>
          <a:bodyPr>
            <a:normAutofit fontScale="62500" lnSpcReduction="20000"/>
          </a:bodyPr>
          <a:lstStyle/>
          <a:p>
            <a:pPr marL="342900" indent="-342900">
              <a:spcAft>
                <a:spcPts val="1000"/>
              </a:spcAft>
              <a:defRPr/>
            </a:pPr>
            <a:r>
              <a:rPr lang="en-CA" sz="3100" dirty="0"/>
              <a:t>PCA cannot recycle all products</a:t>
            </a:r>
            <a:r>
              <a:rPr lang="en-CA" sz="3100" dirty="0" smtClean="0"/>
              <a:t>.</a:t>
            </a:r>
            <a:endParaRPr lang="en-CA" sz="3100" dirty="0"/>
          </a:p>
          <a:p>
            <a:pPr marL="342900" indent="-342900">
              <a:spcAft>
                <a:spcPts val="1000"/>
              </a:spcAft>
              <a:defRPr/>
            </a:pPr>
            <a:r>
              <a:rPr lang="en-CA" sz="3100" dirty="0"/>
              <a:t>Many products are not part of the stewardship program and must not be accepted by collection sites</a:t>
            </a:r>
            <a:r>
              <a:rPr lang="en-CA" sz="3100" dirty="0" smtClean="0"/>
              <a:t>.</a:t>
            </a:r>
            <a:endParaRPr lang="en-CA" sz="3100" dirty="0"/>
          </a:p>
          <a:p>
            <a:pPr marL="342900" indent="-342900">
              <a:spcAft>
                <a:spcPts val="1000"/>
              </a:spcAft>
              <a:defRPr/>
            </a:pPr>
            <a:r>
              <a:rPr lang="en-CA" sz="3100" dirty="0" smtClean="0"/>
              <a:t>Any </a:t>
            </a:r>
            <a:r>
              <a:rPr lang="en-CA" sz="3100" dirty="0"/>
              <a:t>non-program products brought by the consumer must be returned to them and not accepted</a:t>
            </a:r>
            <a:r>
              <a:rPr lang="en-CA" sz="3100" dirty="0" smtClean="0"/>
              <a:t>.</a:t>
            </a:r>
            <a:endParaRPr lang="en-CA" sz="3100" dirty="0"/>
          </a:p>
          <a:p>
            <a:pPr marL="342900" indent="-342900">
              <a:spcAft>
                <a:spcPts val="1000"/>
              </a:spcAft>
              <a:defRPr/>
            </a:pPr>
            <a:r>
              <a:rPr lang="en-CA" sz="3100" dirty="0"/>
              <a:t>Consumers with non-program product are requested to contact a municipal eco-centre or waste disposal centre in their area for disposal of the product</a:t>
            </a:r>
            <a:r>
              <a:rPr lang="en-CA" sz="3100" dirty="0" smtClean="0"/>
              <a:t>.</a:t>
            </a:r>
            <a:endParaRPr lang="en-CA" sz="3100" dirty="0"/>
          </a:p>
          <a:p>
            <a:pPr marL="342900" indent="-342900">
              <a:spcAft>
                <a:spcPts val="1000"/>
              </a:spcAft>
              <a:defRPr/>
            </a:pPr>
            <a:r>
              <a:rPr lang="en-CA" sz="3100" dirty="0" smtClean="0"/>
              <a:t>Non-program products include, but are not limited to:</a:t>
            </a:r>
          </a:p>
          <a:p>
            <a:pPr marL="800100" lvl="1" indent="-342900">
              <a:spcAft>
                <a:spcPts val="1000"/>
              </a:spcAft>
              <a:buFont typeface="Wingdings" panose="05000000000000000000" pitchFamily="2" charset="2"/>
              <a:buChar char="Ø"/>
              <a:defRPr/>
            </a:pPr>
            <a:r>
              <a:rPr lang="en-CA" sz="3100" dirty="0" smtClean="0"/>
              <a:t>Products not listed as Program (accepted) products.</a:t>
            </a:r>
          </a:p>
          <a:p>
            <a:pPr marL="800100" lvl="1" indent="-342900">
              <a:spcAft>
                <a:spcPts val="1000"/>
              </a:spcAft>
              <a:buFont typeface="Wingdings" panose="05000000000000000000" pitchFamily="2" charset="2"/>
              <a:buChar char="Ø"/>
              <a:defRPr/>
            </a:pPr>
            <a:r>
              <a:rPr lang="en-CA" sz="3100" dirty="0" smtClean="0"/>
              <a:t>Products without their original label.</a:t>
            </a:r>
          </a:p>
          <a:p>
            <a:pPr marL="800100" lvl="1" indent="-342900">
              <a:spcAft>
                <a:spcPts val="1000"/>
              </a:spcAft>
              <a:buFont typeface="Wingdings" panose="05000000000000000000" pitchFamily="2" charset="2"/>
              <a:buChar char="Ø"/>
              <a:defRPr/>
            </a:pPr>
            <a:r>
              <a:rPr lang="en-CA" sz="3100" dirty="0" smtClean="0"/>
              <a:t>Products not in their original container.</a:t>
            </a:r>
          </a:p>
          <a:p>
            <a:pPr marL="800100" lvl="1" indent="-342900">
              <a:spcAft>
                <a:spcPts val="1000"/>
              </a:spcAft>
              <a:buFont typeface="Wingdings" panose="05000000000000000000" pitchFamily="2" charset="2"/>
              <a:buChar char="Ø"/>
              <a:defRPr/>
            </a:pPr>
            <a:r>
              <a:rPr lang="en-CA" sz="3100" dirty="0" smtClean="0"/>
              <a:t>Products in leaking or unsealed containers.</a:t>
            </a:r>
          </a:p>
          <a:p>
            <a:endParaRPr lang="en-US" dirty="0"/>
          </a:p>
        </p:txBody>
      </p:sp>
    </p:spTree>
    <p:extLst>
      <p:ext uri="{BB962C8B-B14F-4D97-AF65-F5344CB8AC3E}">
        <p14:creationId xmlns:p14="http://schemas.microsoft.com/office/powerpoint/2010/main" xmlns="" val="2216026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Paint</a:t>
            </a:r>
            <a:endParaRPr lang="en-US" dirty="0"/>
          </a:p>
        </p:txBody>
      </p:sp>
      <p:sp>
        <p:nvSpPr>
          <p:cNvPr id="3" name="Content Placeholder 2"/>
          <p:cNvSpPr>
            <a:spLocks noGrp="1"/>
          </p:cNvSpPr>
          <p:nvPr>
            <p:ph idx="1"/>
          </p:nvPr>
        </p:nvSpPr>
        <p:spPr>
          <a:xfrm>
            <a:off x="342899" y="1379764"/>
            <a:ext cx="8441871" cy="4700194"/>
          </a:xfrm>
        </p:spPr>
        <p:txBody>
          <a:bodyPr>
            <a:normAutofit fontScale="92500" lnSpcReduction="10000"/>
          </a:bodyPr>
          <a:lstStyle/>
          <a:p>
            <a:pPr marL="342900" indent="-342900">
              <a:defRPr/>
            </a:pPr>
            <a:r>
              <a:rPr lang="en-CA" sz="2400" dirty="0" smtClean="0"/>
              <a:t>Some non-program material is obvious (caulking tubes, roof tar, resin, no label, etc.).</a:t>
            </a:r>
          </a:p>
          <a:p>
            <a:pPr>
              <a:defRPr/>
            </a:pPr>
            <a:endParaRPr lang="en-CA" sz="2400" dirty="0"/>
          </a:p>
          <a:p>
            <a:pPr marL="342900" indent="-342900">
              <a:defRPr/>
            </a:pPr>
            <a:r>
              <a:rPr lang="en-CA" sz="2400" dirty="0"/>
              <a:t>Some non-program material is more difficult to identify, such as industrial paint.</a:t>
            </a:r>
          </a:p>
          <a:p>
            <a:pPr>
              <a:defRPr/>
            </a:pPr>
            <a:endParaRPr lang="en-CA" sz="2400" dirty="0"/>
          </a:p>
          <a:p>
            <a:pPr marL="342900" indent="-342900">
              <a:defRPr/>
            </a:pPr>
            <a:r>
              <a:rPr lang="en-CA" sz="2400" dirty="0"/>
              <a:t>Some indicators that a paint is industrial:</a:t>
            </a:r>
          </a:p>
          <a:p>
            <a:pPr marL="457200" lvl="1" indent="0">
              <a:buNone/>
              <a:defRPr/>
            </a:pPr>
            <a:r>
              <a:rPr lang="en-CA" dirty="0"/>
              <a:t>- Says “for industrial use only” on the can.</a:t>
            </a:r>
          </a:p>
          <a:p>
            <a:pPr marL="457200" lvl="1" indent="0">
              <a:buNone/>
              <a:defRPr/>
            </a:pPr>
            <a:r>
              <a:rPr lang="en-CA" dirty="0"/>
              <a:t>- WHMIS labels are on the can.</a:t>
            </a:r>
          </a:p>
          <a:p>
            <a:pPr marL="457200" lvl="1" indent="0">
              <a:buNone/>
              <a:defRPr/>
            </a:pPr>
            <a:r>
              <a:rPr lang="en-CA" dirty="0"/>
              <a:t>- TDG labels are on the can.</a:t>
            </a:r>
          </a:p>
          <a:p>
            <a:pPr marL="457200" lvl="1" indent="0">
              <a:buNone/>
              <a:defRPr/>
            </a:pPr>
            <a:r>
              <a:rPr lang="en-CA" dirty="0"/>
              <a:t>- Has a part A and part B (two components).</a:t>
            </a:r>
          </a:p>
          <a:p>
            <a:pPr marL="457200" lvl="1" indent="0">
              <a:buNone/>
              <a:defRPr/>
            </a:pPr>
            <a:r>
              <a:rPr lang="en-CA" dirty="0"/>
              <a:t>- Road marking paint.</a:t>
            </a:r>
          </a:p>
          <a:p>
            <a:pPr marL="457200" lvl="1" indent="0">
              <a:buNone/>
              <a:defRPr/>
            </a:pPr>
            <a:r>
              <a:rPr lang="en-CA" dirty="0"/>
              <a:t>- Quick drying or rapid cure paints.</a:t>
            </a:r>
          </a:p>
          <a:p>
            <a:endParaRPr lang="en-US" dirty="0"/>
          </a:p>
        </p:txBody>
      </p:sp>
    </p:spTree>
    <p:extLst>
      <p:ext uri="{BB962C8B-B14F-4D97-AF65-F5344CB8AC3E}">
        <p14:creationId xmlns:p14="http://schemas.microsoft.com/office/powerpoint/2010/main" xmlns="" val="3454044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028096" y="1379764"/>
            <a:ext cx="7087808" cy="2263605"/>
            <a:chOff x="901160" y="1379764"/>
            <a:chExt cx="7087808" cy="2263605"/>
          </a:xfrm>
        </p:grpSpPr>
        <p:pic>
          <p:nvPicPr>
            <p:cNvPr id="8" name="Picture 2"/>
            <p:cNvPicPr>
              <a:picLocks noChangeAspect="1" noChangeArrowheads="1"/>
            </p:cNvPicPr>
            <p:nvPr/>
          </p:nvPicPr>
          <p:blipFill rotWithShape="1">
            <a:blip r:embed="rId2" cstate="print"/>
            <a:srcRect r="2939"/>
            <a:stretch/>
          </p:blipFill>
          <p:spPr bwMode="auto">
            <a:xfrm>
              <a:off x="901160" y="1379764"/>
              <a:ext cx="3221662" cy="2261573"/>
            </a:xfrm>
            <a:prstGeom prst="rect">
              <a:avLst/>
            </a:prstGeom>
            <a:noFill/>
            <a:ln w="9525">
              <a:noFill/>
              <a:miter lim="800000"/>
              <a:headEnd/>
              <a:tailEnd/>
            </a:ln>
            <a:effectLst/>
          </p:spPr>
        </p:pic>
        <p:pic>
          <p:nvPicPr>
            <p:cNvPr id="9" name="Picture 7"/>
            <p:cNvPicPr>
              <a:picLocks noChangeAspect="1" noChangeArrowheads="1"/>
            </p:cNvPicPr>
            <p:nvPr/>
          </p:nvPicPr>
          <p:blipFill>
            <a:blip r:embed="rId3" cstate="print"/>
            <a:srcRect/>
            <a:stretch>
              <a:fillRect/>
            </a:stretch>
          </p:blipFill>
          <p:spPr bwMode="auto">
            <a:xfrm>
              <a:off x="4983198" y="1379764"/>
              <a:ext cx="3005770" cy="2263605"/>
            </a:xfrm>
            <a:prstGeom prst="rect">
              <a:avLst/>
            </a:prstGeom>
            <a:noFill/>
            <a:ln w="9525">
              <a:noFill/>
              <a:miter lim="800000"/>
              <a:headEnd/>
              <a:tailEnd/>
            </a:ln>
            <a:effectLst/>
          </p:spPr>
        </p:pic>
      </p:grpSp>
      <p:grpSp>
        <p:nvGrpSpPr>
          <p:cNvPr id="17" name="Group 16"/>
          <p:cNvGrpSpPr/>
          <p:nvPr/>
        </p:nvGrpSpPr>
        <p:grpSpPr>
          <a:xfrm>
            <a:off x="846571" y="3780130"/>
            <a:ext cx="7707531" cy="2062103"/>
            <a:chOff x="1028096" y="3780130"/>
            <a:chExt cx="7707531" cy="2062103"/>
          </a:xfrm>
        </p:grpSpPr>
        <p:sp>
          <p:nvSpPr>
            <p:cNvPr id="10" name="Rectangle 9"/>
            <p:cNvSpPr/>
            <p:nvPr/>
          </p:nvSpPr>
          <p:spPr>
            <a:xfrm>
              <a:off x="1028096" y="3780130"/>
              <a:ext cx="3760705" cy="2062103"/>
            </a:xfrm>
            <a:prstGeom prst="rect">
              <a:avLst/>
            </a:prstGeom>
          </p:spPr>
          <p:txBody>
            <a:bodyPr wrap="square">
              <a:spAutoFit/>
            </a:bodyPr>
            <a:lstStyle/>
            <a:p>
              <a:pPr>
                <a:defRPr/>
              </a:pPr>
              <a:r>
                <a:rPr lang="en-CA" sz="1600" dirty="0" smtClean="0">
                  <a:latin typeface="Arial" pitchFamily="34" charset="0"/>
                  <a:cs typeface="Arial" pitchFamily="34" charset="0"/>
                </a:rPr>
                <a:t>Indicators</a:t>
              </a:r>
              <a:r>
                <a:rPr lang="fr-FR" sz="1600" dirty="0" smtClean="0">
                  <a:latin typeface="Arial" pitchFamily="34" charset="0"/>
                  <a:cs typeface="Arial" pitchFamily="34" charset="0"/>
                </a:rPr>
                <a:t> </a:t>
              </a:r>
              <a:r>
                <a:rPr lang="fr-FR" sz="1600" dirty="0">
                  <a:latin typeface="Arial" pitchFamily="34" charset="0"/>
                  <a:cs typeface="Arial" pitchFamily="34" charset="0"/>
                </a:rPr>
                <a:t>on the label </a:t>
              </a:r>
              <a:r>
                <a:rPr lang="en-CA" sz="1600" dirty="0" smtClean="0">
                  <a:latin typeface="Arial" pitchFamily="34" charset="0"/>
                  <a:cs typeface="Arial" pitchFamily="34" charset="0"/>
                </a:rPr>
                <a:t>such</a:t>
              </a:r>
              <a:r>
                <a:rPr lang="fr-FR" sz="1600" dirty="0" smtClean="0">
                  <a:latin typeface="Arial" pitchFamily="34" charset="0"/>
                  <a:cs typeface="Arial" pitchFamily="34" charset="0"/>
                </a:rPr>
                <a:t> </a:t>
              </a:r>
              <a:r>
                <a:rPr lang="fr-FR" sz="1600" dirty="0">
                  <a:latin typeface="Arial" pitchFamily="34" charset="0"/>
                  <a:cs typeface="Arial" pitchFamily="34" charset="0"/>
                </a:rPr>
                <a:t>as “quick </a:t>
              </a:r>
              <a:r>
                <a:rPr lang="en-CA" sz="1600" dirty="0" smtClean="0">
                  <a:latin typeface="Arial" pitchFamily="34" charset="0"/>
                  <a:cs typeface="Arial" pitchFamily="34" charset="0"/>
                </a:rPr>
                <a:t>drying</a:t>
              </a:r>
              <a:r>
                <a:rPr lang="fr-FR" sz="1600" dirty="0" smtClean="0">
                  <a:latin typeface="Arial" pitchFamily="34" charset="0"/>
                  <a:cs typeface="Arial" pitchFamily="34" charset="0"/>
                </a:rPr>
                <a:t>” </a:t>
              </a:r>
              <a:r>
                <a:rPr lang="fr-FR" sz="1600" dirty="0">
                  <a:latin typeface="Arial" pitchFamily="34" charset="0"/>
                  <a:cs typeface="Arial" pitchFamily="34" charset="0"/>
                </a:rPr>
                <a:t>are </a:t>
              </a:r>
              <a:r>
                <a:rPr lang="en-CA" sz="1600" dirty="0" smtClean="0">
                  <a:latin typeface="Arial" pitchFamily="34" charset="0"/>
                  <a:cs typeface="Arial" pitchFamily="34" charset="0"/>
                </a:rPr>
                <a:t>usually</a:t>
              </a:r>
              <a:r>
                <a:rPr lang="fr-FR" sz="1600" dirty="0" smtClean="0">
                  <a:latin typeface="Arial" pitchFamily="34" charset="0"/>
                  <a:cs typeface="Arial" pitchFamily="34" charset="0"/>
                </a:rPr>
                <a:t> </a:t>
              </a:r>
              <a:r>
                <a:rPr lang="fr-FR" sz="1600" dirty="0">
                  <a:latin typeface="Arial" pitchFamily="34" charset="0"/>
                  <a:cs typeface="Arial" pitchFamily="34" charset="0"/>
                </a:rPr>
                <a:t>a </a:t>
              </a:r>
              <a:r>
                <a:rPr lang="en-CA" sz="1600" dirty="0" smtClean="0">
                  <a:latin typeface="Arial" pitchFamily="34" charset="0"/>
                  <a:cs typeface="Arial" pitchFamily="34" charset="0"/>
                </a:rPr>
                <a:t>sign</a:t>
              </a:r>
              <a:r>
                <a:rPr lang="fr-FR" sz="1600" dirty="0" smtClean="0">
                  <a:latin typeface="Arial" pitchFamily="34" charset="0"/>
                  <a:cs typeface="Arial" pitchFamily="34" charset="0"/>
                </a:rPr>
                <a:t> </a:t>
              </a:r>
              <a:r>
                <a:rPr lang="en-CA" sz="1600" dirty="0" smtClean="0">
                  <a:latin typeface="Arial" pitchFamily="34" charset="0"/>
                  <a:cs typeface="Arial" pitchFamily="34" charset="0"/>
                </a:rPr>
                <a:t>that</a:t>
              </a:r>
              <a:r>
                <a:rPr lang="fr-FR" sz="1600" dirty="0" smtClean="0">
                  <a:latin typeface="Arial" pitchFamily="34" charset="0"/>
                  <a:cs typeface="Arial" pitchFamily="34" charset="0"/>
                </a:rPr>
                <a:t> </a:t>
              </a:r>
              <a:r>
                <a:rPr lang="en-CA" sz="1600" dirty="0" smtClean="0">
                  <a:latin typeface="Arial" pitchFamily="34" charset="0"/>
                  <a:cs typeface="Arial" pitchFamily="34" charset="0"/>
                </a:rPr>
                <a:t>it</a:t>
              </a:r>
              <a:r>
                <a:rPr lang="fr-FR" sz="1600" dirty="0" smtClean="0">
                  <a:latin typeface="Arial" pitchFamily="34" charset="0"/>
                  <a:cs typeface="Arial" pitchFamily="34" charset="0"/>
                </a:rPr>
                <a:t> </a:t>
              </a:r>
              <a:r>
                <a:rPr lang="en-CA" sz="1600" dirty="0" smtClean="0">
                  <a:latin typeface="Arial" pitchFamily="34" charset="0"/>
                  <a:cs typeface="Arial" pitchFamily="34" charset="0"/>
                </a:rPr>
                <a:t>is</a:t>
              </a:r>
              <a:r>
                <a:rPr lang="fr-FR" sz="1600" dirty="0" smtClean="0">
                  <a:latin typeface="Arial" pitchFamily="34" charset="0"/>
                  <a:cs typeface="Arial" pitchFamily="34" charset="0"/>
                </a:rPr>
                <a:t> </a:t>
              </a:r>
              <a:r>
                <a:rPr lang="fr-FR" sz="1600" dirty="0">
                  <a:latin typeface="Arial" pitchFamily="34" charset="0"/>
                  <a:cs typeface="Arial" pitchFamily="34" charset="0"/>
                </a:rPr>
                <a:t>an </a:t>
              </a:r>
              <a:r>
                <a:rPr lang="en-CA" sz="1600" dirty="0" smtClean="0">
                  <a:latin typeface="Arial" pitchFamily="34" charset="0"/>
                  <a:cs typeface="Arial" pitchFamily="34" charset="0"/>
                </a:rPr>
                <a:t>industrial</a:t>
              </a:r>
              <a:r>
                <a:rPr lang="fr-FR" sz="1600" dirty="0" smtClean="0">
                  <a:latin typeface="Arial" pitchFamily="34" charset="0"/>
                  <a:cs typeface="Arial" pitchFamily="34" charset="0"/>
                </a:rPr>
                <a:t> </a:t>
              </a:r>
              <a:r>
                <a:rPr lang="en-CA" sz="1600" dirty="0" smtClean="0">
                  <a:latin typeface="Arial" pitchFamily="34" charset="0"/>
                  <a:cs typeface="Arial" pitchFamily="34" charset="0"/>
                </a:rPr>
                <a:t>product</a:t>
              </a:r>
              <a:r>
                <a:rPr lang="fr-FR" sz="1600" dirty="0" smtClean="0">
                  <a:latin typeface="Arial" pitchFamily="34" charset="0"/>
                  <a:cs typeface="Arial" pitchFamily="34" charset="0"/>
                </a:rPr>
                <a:t> </a:t>
              </a:r>
              <a:endParaRPr lang="fr-FR" sz="1600" dirty="0">
                <a:latin typeface="Arial" pitchFamily="34" charset="0"/>
                <a:cs typeface="Arial" pitchFamily="34" charset="0"/>
              </a:endParaRPr>
            </a:p>
            <a:p>
              <a:pPr>
                <a:defRPr/>
              </a:pPr>
              <a:endParaRPr lang="fr-FR" sz="1600" dirty="0" smtClean="0">
                <a:latin typeface="Arial" pitchFamily="34" charset="0"/>
                <a:cs typeface="Arial" pitchFamily="34" charset="0"/>
              </a:endParaRPr>
            </a:p>
            <a:p>
              <a:pPr>
                <a:defRPr/>
              </a:pPr>
              <a:r>
                <a:rPr lang="fr-FR" sz="1600" dirty="0" smtClean="0">
                  <a:latin typeface="Arial" pitchFamily="34" charset="0"/>
                  <a:cs typeface="Arial" pitchFamily="34" charset="0"/>
                </a:rPr>
                <a:t>WHMIS </a:t>
              </a:r>
              <a:r>
                <a:rPr lang="fr-FR" sz="1600" dirty="0">
                  <a:latin typeface="Arial" pitchFamily="34" charset="0"/>
                  <a:cs typeface="Arial" pitchFamily="34" charset="0"/>
                </a:rPr>
                <a:t>labelling </a:t>
              </a:r>
              <a:r>
                <a:rPr lang="en-CA" sz="1600" dirty="0" smtClean="0">
                  <a:latin typeface="Arial" pitchFamily="34" charset="0"/>
                  <a:cs typeface="Arial" pitchFamily="34" charset="0"/>
                </a:rPr>
                <a:t>is</a:t>
              </a:r>
              <a:r>
                <a:rPr lang="fr-FR" sz="1600" dirty="0" smtClean="0">
                  <a:latin typeface="Arial" pitchFamily="34" charset="0"/>
                  <a:cs typeface="Arial" pitchFamily="34" charset="0"/>
                </a:rPr>
                <a:t> </a:t>
              </a:r>
              <a:r>
                <a:rPr lang="en-CA" sz="1600" dirty="0" smtClean="0">
                  <a:latin typeface="Arial" pitchFamily="34" charset="0"/>
                  <a:cs typeface="Arial" pitchFamily="34" charset="0"/>
                </a:rPr>
                <a:t>another</a:t>
              </a:r>
              <a:r>
                <a:rPr lang="fr-FR" sz="1600" dirty="0" smtClean="0">
                  <a:latin typeface="Arial" pitchFamily="34" charset="0"/>
                  <a:cs typeface="Arial" pitchFamily="34" charset="0"/>
                </a:rPr>
                <a:t> </a:t>
              </a:r>
              <a:r>
                <a:rPr lang="en-CA" sz="1600" dirty="0" smtClean="0">
                  <a:latin typeface="Arial" pitchFamily="34" charset="0"/>
                  <a:cs typeface="Arial" pitchFamily="34" charset="0"/>
                </a:rPr>
                <a:t>indicator</a:t>
              </a:r>
              <a:r>
                <a:rPr lang="fr-FR" sz="1600" dirty="0" smtClean="0">
                  <a:latin typeface="Arial" pitchFamily="34" charset="0"/>
                  <a:cs typeface="Arial" pitchFamily="34" charset="0"/>
                </a:rPr>
                <a:t> </a:t>
              </a:r>
              <a:r>
                <a:rPr lang="en-CA" sz="1600" dirty="0" smtClean="0">
                  <a:latin typeface="Arial" pitchFamily="34" charset="0"/>
                  <a:cs typeface="Arial" pitchFamily="34" charset="0"/>
                </a:rPr>
                <a:t>that</a:t>
              </a:r>
              <a:r>
                <a:rPr lang="fr-FR" sz="1600" dirty="0" smtClean="0">
                  <a:latin typeface="Arial" pitchFamily="34" charset="0"/>
                  <a:cs typeface="Arial" pitchFamily="34" charset="0"/>
                </a:rPr>
                <a:t> </a:t>
              </a:r>
              <a:r>
                <a:rPr lang="fr-FR" sz="1600" dirty="0">
                  <a:latin typeface="Arial" pitchFamily="34" charset="0"/>
                  <a:cs typeface="Arial" pitchFamily="34" charset="0"/>
                </a:rPr>
                <a:t>a </a:t>
              </a:r>
              <a:r>
                <a:rPr lang="en-CA" sz="1600" dirty="0" smtClean="0">
                  <a:latin typeface="Arial" pitchFamily="34" charset="0"/>
                  <a:cs typeface="Arial" pitchFamily="34" charset="0"/>
                </a:rPr>
                <a:t>product</a:t>
              </a:r>
              <a:r>
                <a:rPr lang="fr-FR" sz="1600" dirty="0" smtClean="0">
                  <a:latin typeface="Arial" pitchFamily="34" charset="0"/>
                  <a:cs typeface="Arial" pitchFamily="34" charset="0"/>
                </a:rPr>
                <a:t> </a:t>
              </a:r>
              <a:r>
                <a:rPr lang="en-CA" sz="1600" dirty="0" smtClean="0">
                  <a:latin typeface="Arial" pitchFamily="34" charset="0"/>
                  <a:cs typeface="Arial" pitchFamily="34" charset="0"/>
                </a:rPr>
                <a:t>is</a:t>
              </a:r>
              <a:r>
                <a:rPr lang="fr-FR" sz="1600" dirty="0" smtClean="0">
                  <a:latin typeface="Arial" pitchFamily="34" charset="0"/>
                  <a:cs typeface="Arial" pitchFamily="34" charset="0"/>
                </a:rPr>
                <a:t> </a:t>
              </a:r>
              <a:r>
                <a:rPr lang="fr-FR" sz="1600" dirty="0">
                  <a:latin typeface="Arial" pitchFamily="34" charset="0"/>
                  <a:cs typeface="Arial" pitchFamily="34" charset="0"/>
                </a:rPr>
                <a:t>for </a:t>
              </a:r>
              <a:r>
                <a:rPr lang="en-CA" sz="1600" dirty="0" smtClean="0">
                  <a:latin typeface="Arial" pitchFamily="34" charset="0"/>
                  <a:cs typeface="Arial" pitchFamily="34" charset="0"/>
                </a:rPr>
                <a:t>industrial</a:t>
              </a:r>
              <a:r>
                <a:rPr lang="fr-FR" sz="1600" dirty="0" smtClean="0">
                  <a:latin typeface="Arial" pitchFamily="34" charset="0"/>
                  <a:cs typeface="Arial" pitchFamily="34" charset="0"/>
                </a:rPr>
                <a:t> </a:t>
              </a:r>
              <a:r>
                <a:rPr lang="fr-FR" sz="1600" dirty="0">
                  <a:latin typeface="Arial" pitchFamily="34" charset="0"/>
                  <a:cs typeface="Arial" pitchFamily="34" charset="0"/>
                </a:rPr>
                <a:t>or </a:t>
              </a:r>
              <a:r>
                <a:rPr lang="fr-FR" sz="1600" dirty="0" smtClean="0">
                  <a:latin typeface="Arial" pitchFamily="34" charset="0"/>
                  <a:cs typeface="Arial" pitchFamily="34" charset="0"/>
                </a:rPr>
                <a:t>commercial-use </a:t>
              </a:r>
              <a:r>
                <a:rPr lang="fr-FR" sz="1600" dirty="0">
                  <a:latin typeface="Arial" pitchFamily="34" charset="0"/>
                  <a:cs typeface="Arial" pitchFamily="34" charset="0"/>
                </a:rPr>
                <a:t>and not </a:t>
              </a:r>
              <a:r>
                <a:rPr lang="en-CA" sz="1600" dirty="0" smtClean="0">
                  <a:latin typeface="Arial" pitchFamily="34" charset="0"/>
                  <a:cs typeface="Arial" pitchFamily="34" charset="0"/>
                </a:rPr>
                <a:t>accepted</a:t>
              </a:r>
              <a:r>
                <a:rPr lang="fr-FR" sz="1600" dirty="0" smtClean="0">
                  <a:latin typeface="Arial" pitchFamily="34" charset="0"/>
                  <a:cs typeface="Arial" pitchFamily="34" charset="0"/>
                </a:rPr>
                <a:t> </a:t>
              </a:r>
              <a:r>
                <a:rPr lang="fr-FR" sz="1600" dirty="0">
                  <a:latin typeface="Arial" pitchFamily="34" charset="0"/>
                  <a:cs typeface="Arial" pitchFamily="34" charset="0"/>
                </a:rPr>
                <a:t>by the </a:t>
              </a:r>
              <a:r>
                <a:rPr lang="fr-FR" sz="1600" dirty="0" smtClean="0">
                  <a:latin typeface="Arial" pitchFamily="34" charset="0"/>
                  <a:cs typeface="Arial" pitchFamily="34" charset="0"/>
                </a:rPr>
                <a:t>program </a:t>
              </a:r>
              <a:endParaRPr lang="en-CA" sz="1600" dirty="0">
                <a:latin typeface="Arial" pitchFamily="34" charset="0"/>
                <a:cs typeface="Arial" pitchFamily="34" charset="0"/>
              </a:endParaRPr>
            </a:p>
          </p:txBody>
        </p:sp>
        <p:sp>
          <p:nvSpPr>
            <p:cNvPr id="11" name="Rectangle 10"/>
            <p:cNvSpPr/>
            <p:nvPr/>
          </p:nvSpPr>
          <p:spPr>
            <a:xfrm>
              <a:off x="5110134" y="3906488"/>
              <a:ext cx="3625493" cy="1409681"/>
            </a:xfrm>
            <a:prstGeom prst="rect">
              <a:avLst/>
            </a:prstGeom>
          </p:spPr>
          <p:txBody>
            <a:bodyPr wrap="square">
              <a:spAutoFit/>
            </a:bodyPr>
            <a:lstStyle/>
            <a:p>
              <a:pPr>
                <a:lnSpc>
                  <a:spcPct val="107000"/>
                </a:lnSpc>
                <a:spcAft>
                  <a:spcPts val="800"/>
                </a:spcAft>
              </a:pPr>
              <a:r>
                <a:rPr lang="en-CA" sz="1600" dirty="0">
                  <a:latin typeface="Arial" pitchFamily="34" charset="0"/>
                  <a:ea typeface="Calibri" panose="020F0502020204030204" pitchFamily="34" charset="0"/>
                  <a:cs typeface="Arial" pitchFamily="34" charset="0"/>
                </a:rPr>
                <a:t>Other symbols, such as this dangerous goods transportation label, indicate that a container is an industrial product and not acceptable in the </a:t>
              </a:r>
              <a:r>
                <a:rPr lang="en-CA" sz="1600" dirty="0" smtClean="0">
                  <a:latin typeface="Arial" pitchFamily="34" charset="0"/>
                  <a:ea typeface="Calibri" panose="020F0502020204030204" pitchFamily="34" charset="0"/>
                  <a:cs typeface="Arial" pitchFamily="34" charset="0"/>
                </a:rPr>
                <a:t>program</a:t>
              </a:r>
              <a:endParaRPr lang="en-CA" sz="1600" dirty="0">
                <a:effectLst/>
                <a:latin typeface="Arial" pitchFamily="34" charset="0"/>
                <a:ea typeface="Calibri" panose="020F0502020204030204" pitchFamily="34" charset="0"/>
                <a:cs typeface="Arial" pitchFamily="34" charset="0"/>
              </a:endParaRPr>
            </a:p>
          </p:txBody>
        </p:sp>
      </p:grpSp>
      <p:sp>
        <p:nvSpPr>
          <p:cNvPr id="15" name="Title 1"/>
          <p:cNvSpPr>
            <a:spLocks noGrp="1"/>
          </p:cNvSpPr>
          <p:nvPr>
            <p:ph type="title"/>
          </p:nvPr>
        </p:nvSpPr>
        <p:spPr>
          <a:xfrm>
            <a:off x="342899" y="320674"/>
            <a:ext cx="6876047" cy="920297"/>
          </a:xfrm>
        </p:spPr>
        <p:txBody>
          <a:bodyPr>
            <a:normAutofit fontScale="90000"/>
          </a:bodyPr>
          <a:lstStyle/>
          <a:p>
            <a:r>
              <a:rPr lang="en-US" dirty="0" smtClean="0"/>
              <a:t>Non-Program Industrial Paint</a:t>
            </a:r>
            <a:endParaRPr lang="en-US" dirty="0"/>
          </a:p>
        </p:txBody>
      </p:sp>
    </p:spTree>
    <p:extLst>
      <p:ext uri="{BB962C8B-B14F-4D97-AF65-F5344CB8AC3E}">
        <p14:creationId xmlns:p14="http://schemas.microsoft.com/office/powerpoint/2010/main" xmlns="" val="3301406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 y="320674"/>
            <a:ext cx="6876047" cy="920297"/>
          </a:xfrm>
        </p:spPr>
        <p:txBody>
          <a:bodyPr>
            <a:normAutofit fontScale="90000"/>
          </a:bodyPr>
          <a:lstStyle/>
          <a:p>
            <a:r>
              <a:rPr lang="en-US" dirty="0" smtClean="0"/>
              <a:t>Non-Program Industrial Paint</a:t>
            </a:r>
            <a:endParaRPr lang="en-US" dirty="0"/>
          </a:p>
        </p:txBody>
      </p:sp>
      <p:grpSp>
        <p:nvGrpSpPr>
          <p:cNvPr id="11" name="Group 10"/>
          <p:cNvGrpSpPr/>
          <p:nvPr/>
        </p:nvGrpSpPr>
        <p:grpSpPr>
          <a:xfrm>
            <a:off x="895054" y="4211621"/>
            <a:ext cx="7353892" cy="923330"/>
            <a:chOff x="996583" y="4211621"/>
            <a:chExt cx="7353892" cy="923330"/>
          </a:xfrm>
        </p:grpSpPr>
        <p:sp>
          <p:nvSpPr>
            <p:cNvPr id="6" name="Rectangle 5"/>
            <p:cNvSpPr/>
            <p:nvPr/>
          </p:nvSpPr>
          <p:spPr>
            <a:xfrm>
              <a:off x="996583" y="4211621"/>
              <a:ext cx="3481446" cy="923330"/>
            </a:xfrm>
            <a:prstGeom prst="rect">
              <a:avLst/>
            </a:prstGeom>
          </p:spPr>
          <p:txBody>
            <a:bodyPr wrap="square">
              <a:spAutoFit/>
            </a:bodyPr>
            <a:lstStyle/>
            <a:p>
              <a:r>
                <a:rPr lang="fr-FR" dirty="0">
                  <a:latin typeface="Lucida Sans" panose="020B0602030504020204" pitchFamily="34" charset="0"/>
                </a:rPr>
                <a:t>Part A, part B, or </a:t>
              </a:r>
              <a:r>
                <a:rPr lang="en-CA" dirty="0" smtClean="0">
                  <a:latin typeface="Lucida Sans" panose="020B0602030504020204" pitchFamily="34" charset="0"/>
                </a:rPr>
                <a:t>two</a:t>
              </a:r>
              <a:r>
                <a:rPr lang="fr-FR" dirty="0" smtClean="0">
                  <a:latin typeface="Lucida Sans" panose="020B0602030504020204" pitchFamily="34" charset="0"/>
                </a:rPr>
                <a:t>-part </a:t>
              </a:r>
              <a:r>
                <a:rPr lang="en-CA" dirty="0" smtClean="0">
                  <a:latin typeface="Lucida Sans" panose="020B0602030504020204" pitchFamily="34" charset="0"/>
                </a:rPr>
                <a:t>paints</a:t>
              </a:r>
              <a:r>
                <a:rPr lang="fr-FR" dirty="0" smtClean="0">
                  <a:latin typeface="Lucida Sans" panose="020B0602030504020204" pitchFamily="34" charset="0"/>
                </a:rPr>
                <a:t> </a:t>
              </a:r>
              <a:r>
                <a:rPr lang="fr-FR" dirty="0">
                  <a:latin typeface="Lucida Sans" panose="020B0602030504020204" pitchFamily="34" charset="0"/>
                </a:rPr>
                <a:t>are </a:t>
              </a:r>
              <a:r>
                <a:rPr lang="en-CA" dirty="0" smtClean="0">
                  <a:latin typeface="Lucida Sans" panose="020B0602030504020204" pitchFamily="34" charset="0"/>
                </a:rPr>
                <a:t>industrial</a:t>
              </a:r>
              <a:r>
                <a:rPr lang="fr-FR" dirty="0" smtClean="0">
                  <a:latin typeface="Lucida Sans" panose="020B0602030504020204" pitchFamily="34" charset="0"/>
                </a:rPr>
                <a:t> </a:t>
              </a:r>
              <a:r>
                <a:rPr lang="fr-FR" dirty="0">
                  <a:latin typeface="Lucida Sans" panose="020B0602030504020204" pitchFamily="34" charset="0"/>
                </a:rPr>
                <a:t>and are </a:t>
              </a:r>
              <a:r>
                <a:rPr lang="en-CA" dirty="0" smtClean="0">
                  <a:latin typeface="Lucida Sans" panose="020B0602030504020204" pitchFamily="34" charset="0"/>
                </a:rPr>
                <a:t>therefore</a:t>
              </a:r>
              <a:r>
                <a:rPr lang="fr-FR" dirty="0" smtClean="0">
                  <a:latin typeface="Lucida Sans" panose="020B0602030504020204" pitchFamily="34" charset="0"/>
                </a:rPr>
                <a:t> </a:t>
              </a:r>
              <a:r>
                <a:rPr lang="en-CA" dirty="0" smtClean="0">
                  <a:latin typeface="Lucida Sans" panose="020B0602030504020204" pitchFamily="34" charset="0"/>
                </a:rPr>
                <a:t>unacceptable</a:t>
              </a:r>
              <a:r>
                <a:rPr lang="fr-FR" dirty="0" smtClean="0">
                  <a:latin typeface="Lucida Sans" panose="020B0602030504020204" pitchFamily="34" charset="0"/>
                </a:rPr>
                <a:t> </a:t>
              </a:r>
              <a:endParaRPr lang="en-CA" dirty="0">
                <a:latin typeface="Lucida Sans" panose="020B0602030504020204" pitchFamily="34" charset="0"/>
              </a:endParaRPr>
            </a:p>
          </p:txBody>
        </p:sp>
        <p:sp>
          <p:nvSpPr>
            <p:cNvPr id="7" name="Rectangle 6"/>
            <p:cNvSpPr/>
            <p:nvPr/>
          </p:nvSpPr>
          <p:spPr>
            <a:xfrm>
              <a:off x="5039311" y="4211621"/>
              <a:ext cx="3311164" cy="923330"/>
            </a:xfrm>
            <a:prstGeom prst="rect">
              <a:avLst/>
            </a:prstGeom>
          </p:spPr>
          <p:txBody>
            <a:bodyPr wrap="square">
              <a:spAutoFit/>
            </a:bodyPr>
            <a:lstStyle/>
            <a:p>
              <a:r>
                <a:rPr lang="en-CA" dirty="0" smtClean="0">
                  <a:latin typeface="Lucida Sans" panose="020B0602030504020204" pitchFamily="34" charset="0"/>
                </a:rPr>
                <a:t>Traffic</a:t>
              </a:r>
              <a:r>
                <a:rPr lang="fr-FR" dirty="0" smtClean="0">
                  <a:latin typeface="Lucida Sans" panose="020B0602030504020204" pitchFamily="34" charset="0"/>
                </a:rPr>
                <a:t> </a:t>
              </a:r>
              <a:r>
                <a:rPr lang="en-CA" dirty="0" smtClean="0">
                  <a:latin typeface="Lucida Sans" panose="020B0602030504020204" pitchFamily="34" charset="0"/>
                </a:rPr>
                <a:t>marking</a:t>
              </a:r>
              <a:r>
                <a:rPr lang="fr-FR" dirty="0" smtClean="0">
                  <a:latin typeface="Lucida Sans" panose="020B0602030504020204" pitchFamily="34" charset="0"/>
                </a:rPr>
                <a:t> </a:t>
              </a:r>
              <a:r>
                <a:rPr lang="en-CA" dirty="0" smtClean="0">
                  <a:latin typeface="Lucida Sans" panose="020B0602030504020204" pitchFamily="34" charset="0"/>
                </a:rPr>
                <a:t>paint</a:t>
              </a:r>
              <a:r>
                <a:rPr lang="fr-FR" dirty="0" smtClean="0">
                  <a:latin typeface="Lucida Sans" panose="020B0602030504020204" pitchFamily="34" charset="0"/>
                </a:rPr>
                <a:t> </a:t>
              </a:r>
              <a:r>
                <a:rPr lang="en-CA" dirty="0" smtClean="0">
                  <a:latin typeface="Lucida Sans" panose="020B0602030504020204" pitchFamily="34" charset="0"/>
                </a:rPr>
                <a:t>is</a:t>
              </a:r>
              <a:r>
                <a:rPr lang="fr-FR" dirty="0" smtClean="0">
                  <a:latin typeface="Lucida Sans" panose="020B0602030504020204" pitchFamily="34" charset="0"/>
                </a:rPr>
                <a:t> </a:t>
              </a:r>
              <a:r>
                <a:rPr lang="fr-FR" dirty="0">
                  <a:latin typeface="Lucida Sans" panose="020B0602030504020204" pitchFamily="34" charset="0"/>
                </a:rPr>
                <a:t>an </a:t>
              </a:r>
              <a:r>
                <a:rPr lang="en-CA" dirty="0" smtClean="0">
                  <a:latin typeface="Lucida Sans" panose="020B0602030504020204" pitchFamily="34" charset="0"/>
                </a:rPr>
                <a:t>industrial</a:t>
              </a:r>
              <a:r>
                <a:rPr lang="fr-FR" dirty="0" smtClean="0">
                  <a:latin typeface="Lucida Sans" panose="020B0602030504020204" pitchFamily="34" charset="0"/>
                </a:rPr>
                <a:t> </a:t>
              </a:r>
              <a:r>
                <a:rPr lang="en-CA" dirty="0" smtClean="0">
                  <a:latin typeface="Lucida Sans" panose="020B0602030504020204" pitchFamily="34" charset="0"/>
                </a:rPr>
                <a:t>product</a:t>
              </a:r>
              <a:r>
                <a:rPr lang="fr-FR" dirty="0" smtClean="0">
                  <a:latin typeface="Lucida Sans" panose="020B0602030504020204" pitchFamily="34" charset="0"/>
                </a:rPr>
                <a:t> </a:t>
              </a:r>
              <a:r>
                <a:rPr lang="fr-FR" dirty="0">
                  <a:latin typeface="Lucida Sans" panose="020B0602030504020204" pitchFamily="34" charset="0"/>
                </a:rPr>
                <a:t>and </a:t>
              </a:r>
              <a:r>
                <a:rPr lang="en-CA" dirty="0" smtClean="0">
                  <a:latin typeface="Lucida Sans" panose="020B0602030504020204" pitchFamily="34" charset="0"/>
                </a:rPr>
                <a:t>is</a:t>
              </a:r>
              <a:r>
                <a:rPr lang="fr-FR" dirty="0" smtClean="0">
                  <a:latin typeface="Lucida Sans" panose="020B0602030504020204" pitchFamily="34" charset="0"/>
                </a:rPr>
                <a:t> </a:t>
              </a:r>
              <a:r>
                <a:rPr lang="fr-FR" dirty="0">
                  <a:latin typeface="Lucida Sans" panose="020B0602030504020204" pitchFamily="34" charset="0"/>
                </a:rPr>
                <a:t>not </a:t>
              </a:r>
              <a:r>
                <a:rPr lang="fr-FR" dirty="0" smtClean="0">
                  <a:latin typeface="Lucida Sans" panose="020B0602030504020204" pitchFamily="34" charset="0"/>
                </a:rPr>
                <a:t>acceptable </a:t>
              </a:r>
              <a:endParaRPr lang="en-CA" dirty="0">
                <a:latin typeface="Lucida Sans" panose="020B0602030504020204" pitchFamily="34" charset="0"/>
              </a:endParaRPr>
            </a:p>
          </p:txBody>
        </p:sp>
      </p:grpSp>
      <p:grpSp>
        <p:nvGrpSpPr>
          <p:cNvPr id="10" name="Group 9"/>
          <p:cNvGrpSpPr/>
          <p:nvPr/>
        </p:nvGrpSpPr>
        <p:grpSpPr>
          <a:xfrm>
            <a:off x="996583" y="1556471"/>
            <a:ext cx="7150834" cy="2339650"/>
            <a:chOff x="843625" y="1556471"/>
            <a:chExt cx="7150834" cy="2339650"/>
          </a:xfrm>
        </p:grpSpPr>
        <p:pic>
          <p:nvPicPr>
            <p:cNvPr id="8" name="Picture 6"/>
            <p:cNvPicPr>
              <a:picLocks noChangeAspect="1" noChangeArrowheads="1"/>
            </p:cNvPicPr>
            <p:nvPr/>
          </p:nvPicPr>
          <p:blipFill>
            <a:blip r:embed="rId2" cstate="print"/>
            <a:srcRect/>
            <a:stretch>
              <a:fillRect/>
            </a:stretch>
          </p:blipFill>
          <p:spPr bwMode="auto">
            <a:xfrm>
              <a:off x="843625" y="1556471"/>
              <a:ext cx="3128709" cy="233965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4886353" y="1556471"/>
              <a:ext cx="3108106" cy="2338296"/>
            </a:xfrm>
            <a:prstGeom prst="rect">
              <a:avLst/>
            </a:prstGeom>
            <a:noFill/>
            <a:ln w="9525">
              <a:noFill/>
              <a:miter lim="800000"/>
              <a:headEnd/>
              <a:tailEnd/>
            </a:ln>
          </p:spPr>
        </p:pic>
      </p:grpSp>
    </p:spTree>
    <p:extLst>
      <p:ext uri="{BB962C8B-B14F-4D97-AF65-F5344CB8AC3E}">
        <p14:creationId xmlns:p14="http://schemas.microsoft.com/office/powerpoint/2010/main" xmlns="" val="2571388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342899" y="1427747"/>
            <a:ext cx="8441871" cy="4254596"/>
          </a:xfrm>
        </p:spPr>
        <p:txBody>
          <a:bodyPr>
            <a:normAutofit fontScale="77500" lnSpcReduction="20000"/>
          </a:bodyPr>
          <a:lstStyle/>
          <a:p>
            <a:pPr marL="0" indent="0">
              <a:lnSpc>
                <a:spcPct val="110000"/>
              </a:lnSpc>
              <a:spcBef>
                <a:spcPts val="600"/>
              </a:spcBef>
              <a:buNone/>
            </a:pPr>
            <a:r>
              <a:rPr lang="en-CA" dirty="0"/>
              <a:t>This presentation concerns the paint collection programs in British Columbia, Saskatchewan, Manitoba, New Brunswick, Newfoundland &amp; </a:t>
            </a:r>
            <a:r>
              <a:rPr lang="en-CA" dirty="0" smtClean="0"/>
              <a:t>Labrador, PEI, </a:t>
            </a:r>
            <a:r>
              <a:rPr lang="en-CA" dirty="0"/>
              <a:t>and Nova Scotia.</a:t>
            </a:r>
            <a:br>
              <a:rPr lang="en-CA" dirty="0"/>
            </a:br>
            <a:endParaRPr lang="en-CA" dirty="0"/>
          </a:p>
          <a:p>
            <a:pPr marL="0" indent="0">
              <a:buNone/>
              <a:defRPr/>
            </a:pPr>
            <a:r>
              <a:rPr lang="en-CA" b="1" dirty="0"/>
              <a:t>Topics covered:</a:t>
            </a:r>
          </a:p>
          <a:p>
            <a:pPr>
              <a:defRPr/>
            </a:pPr>
            <a:endParaRPr lang="en-CA" dirty="0"/>
          </a:p>
          <a:p>
            <a:pPr marL="285750" indent="-285750">
              <a:defRPr/>
            </a:pPr>
            <a:r>
              <a:rPr lang="en-CA" dirty="0"/>
              <a:t>What is the paint collection program and Product care?</a:t>
            </a:r>
          </a:p>
          <a:p>
            <a:pPr marL="285750" indent="-285750">
              <a:defRPr/>
            </a:pPr>
            <a:r>
              <a:rPr lang="en-CA" dirty="0"/>
              <a:t>What is an eco-fee?</a:t>
            </a:r>
          </a:p>
          <a:p>
            <a:pPr marL="285750" indent="-285750">
              <a:defRPr/>
            </a:pPr>
            <a:r>
              <a:rPr lang="en-CA" dirty="0"/>
              <a:t>Depot responsibilities.</a:t>
            </a:r>
          </a:p>
          <a:p>
            <a:pPr marL="285750" indent="-285750">
              <a:defRPr/>
            </a:pPr>
            <a:r>
              <a:rPr lang="en-CA" dirty="0"/>
              <a:t>Accepted and not accepted products in the program.</a:t>
            </a:r>
          </a:p>
          <a:p>
            <a:pPr marL="285750" indent="-285750">
              <a:defRPr/>
            </a:pPr>
            <a:r>
              <a:rPr lang="en-CA" dirty="0"/>
              <a:t>How to handle accepted material.</a:t>
            </a:r>
          </a:p>
          <a:p>
            <a:pPr marL="285750" indent="-285750">
              <a:defRPr/>
            </a:pPr>
            <a:r>
              <a:rPr lang="en-CA" dirty="0"/>
              <a:t>Who to contact for service.</a:t>
            </a:r>
          </a:p>
          <a:p>
            <a:endParaRPr lang="en-US" dirty="0"/>
          </a:p>
        </p:txBody>
      </p:sp>
    </p:spTree>
    <p:extLst>
      <p:ext uri="{BB962C8B-B14F-4D97-AF65-F5344CB8AC3E}">
        <p14:creationId xmlns:p14="http://schemas.microsoft.com/office/powerpoint/2010/main" xmlns="" val="2803200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2899" y="320674"/>
            <a:ext cx="6811879" cy="920297"/>
          </a:xfrm>
        </p:spPr>
        <p:txBody>
          <a:bodyPr>
            <a:normAutofit fontScale="90000"/>
          </a:bodyPr>
          <a:lstStyle/>
          <a:p>
            <a:r>
              <a:rPr lang="en-US" dirty="0" smtClean="0"/>
              <a:t>Non-Program Industrial Paint</a:t>
            </a:r>
            <a:endParaRPr lang="en-US" dirty="0"/>
          </a:p>
        </p:txBody>
      </p:sp>
      <p:grpSp>
        <p:nvGrpSpPr>
          <p:cNvPr id="10" name="Group 9"/>
          <p:cNvGrpSpPr/>
          <p:nvPr/>
        </p:nvGrpSpPr>
        <p:grpSpPr>
          <a:xfrm>
            <a:off x="875335" y="4140749"/>
            <a:ext cx="7393330" cy="1754326"/>
            <a:chOff x="952053" y="4140749"/>
            <a:chExt cx="7393330" cy="1754326"/>
          </a:xfrm>
        </p:grpSpPr>
        <p:sp>
          <p:nvSpPr>
            <p:cNvPr id="5" name="Rectangle 4"/>
            <p:cNvSpPr/>
            <p:nvPr/>
          </p:nvSpPr>
          <p:spPr>
            <a:xfrm>
              <a:off x="952053" y="4140749"/>
              <a:ext cx="3206594" cy="1754326"/>
            </a:xfrm>
            <a:prstGeom prst="rect">
              <a:avLst/>
            </a:prstGeom>
          </p:spPr>
          <p:txBody>
            <a:bodyPr wrap="square">
              <a:spAutoFit/>
            </a:bodyPr>
            <a:lstStyle/>
            <a:p>
              <a:r>
                <a:rPr lang="en-CA" dirty="0">
                  <a:latin typeface="Arial" pitchFamily="34" charset="0"/>
                  <a:cs typeface="Arial" pitchFamily="34" charset="0"/>
                </a:rPr>
                <a:t>This is an industrial catalyst and is not acceptable in the </a:t>
              </a:r>
              <a:r>
                <a:rPr lang="en-CA" dirty="0" smtClean="0">
                  <a:latin typeface="Arial" pitchFamily="34" charset="0"/>
                  <a:cs typeface="Arial" pitchFamily="34" charset="0"/>
                </a:rPr>
                <a:t>program </a:t>
              </a:r>
            </a:p>
            <a:p>
              <a:endParaRPr lang="en-CA" dirty="0">
                <a:latin typeface="Arial" pitchFamily="34" charset="0"/>
                <a:cs typeface="Arial" pitchFamily="34" charset="0"/>
              </a:endParaRPr>
            </a:p>
            <a:p>
              <a:r>
                <a:rPr lang="en-CA" dirty="0" smtClean="0">
                  <a:latin typeface="Arial" pitchFamily="34" charset="0"/>
                  <a:cs typeface="Arial" pitchFamily="34" charset="0"/>
                </a:rPr>
                <a:t>NO catalysts </a:t>
              </a:r>
              <a:r>
                <a:rPr lang="en-CA" dirty="0">
                  <a:latin typeface="Arial" pitchFamily="34" charset="0"/>
                  <a:cs typeface="Arial" pitchFamily="34" charset="0"/>
                </a:rPr>
                <a:t>are </a:t>
              </a:r>
              <a:r>
                <a:rPr lang="en-CA" dirty="0" smtClean="0">
                  <a:latin typeface="Arial" pitchFamily="34" charset="0"/>
                  <a:cs typeface="Arial" pitchFamily="34" charset="0"/>
                </a:rPr>
                <a:t>accepted </a:t>
              </a:r>
              <a:r>
                <a:rPr lang="en-CA" dirty="0">
                  <a:latin typeface="Arial" pitchFamily="34" charset="0"/>
                  <a:cs typeface="Arial" pitchFamily="34" charset="0"/>
                </a:rPr>
                <a:t>by the </a:t>
              </a:r>
              <a:r>
                <a:rPr lang="en-CA" dirty="0" smtClean="0">
                  <a:latin typeface="Arial" pitchFamily="34" charset="0"/>
                  <a:cs typeface="Arial" pitchFamily="34" charset="0"/>
                </a:rPr>
                <a:t>program</a:t>
              </a:r>
              <a:endParaRPr lang="en-CA" dirty="0">
                <a:latin typeface="Arial" pitchFamily="34" charset="0"/>
                <a:cs typeface="Arial" pitchFamily="34" charset="0"/>
              </a:endParaRPr>
            </a:p>
          </p:txBody>
        </p:sp>
        <p:sp>
          <p:nvSpPr>
            <p:cNvPr id="6" name="Rectangle 5"/>
            <p:cNvSpPr/>
            <p:nvPr/>
          </p:nvSpPr>
          <p:spPr>
            <a:xfrm>
              <a:off x="5101591" y="4140749"/>
              <a:ext cx="3243792" cy="1200329"/>
            </a:xfrm>
            <a:prstGeom prst="rect">
              <a:avLst/>
            </a:prstGeom>
          </p:spPr>
          <p:txBody>
            <a:bodyPr wrap="square">
              <a:spAutoFit/>
            </a:bodyPr>
            <a:lstStyle/>
            <a:p>
              <a:r>
                <a:rPr lang="en-CA" dirty="0">
                  <a:latin typeface="Arial" pitchFamily="34" charset="0"/>
                  <a:cs typeface="Arial" pitchFamily="34" charset="0"/>
                </a:rPr>
                <a:t>Quick dry, rapid dry, rapid cure, fast </a:t>
              </a:r>
              <a:r>
                <a:rPr lang="en-CA" dirty="0" smtClean="0">
                  <a:latin typeface="Arial" pitchFamily="34" charset="0"/>
                  <a:cs typeface="Arial" pitchFamily="34" charset="0"/>
                </a:rPr>
                <a:t>dry, </a:t>
              </a:r>
              <a:r>
                <a:rPr lang="en-CA" dirty="0">
                  <a:latin typeface="Arial" pitchFamily="34" charset="0"/>
                  <a:cs typeface="Arial" pitchFamily="34" charset="0"/>
                </a:rPr>
                <a:t>etc. are unacceptable as they are industrial paint </a:t>
              </a:r>
              <a:r>
                <a:rPr lang="en-CA" dirty="0" smtClean="0">
                  <a:latin typeface="Arial" pitchFamily="34" charset="0"/>
                  <a:cs typeface="Arial" pitchFamily="34" charset="0"/>
                </a:rPr>
                <a:t>products</a:t>
              </a:r>
              <a:endParaRPr lang="en-CA" dirty="0">
                <a:latin typeface="Arial" pitchFamily="34" charset="0"/>
                <a:cs typeface="Arial" pitchFamily="34" charset="0"/>
              </a:endParaRPr>
            </a:p>
          </p:txBody>
        </p:sp>
      </p:grpSp>
      <p:grpSp>
        <p:nvGrpSpPr>
          <p:cNvPr id="9" name="Group 8"/>
          <p:cNvGrpSpPr/>
          <p:nvPr/>
        </p:nvGrpSpPr>
        <p:grpSpPr>
          <a:xfrm>
            <a:off x="952053" y="1524000"/>
            <a:ext cx="7239894" cy="2333720"/>
            <a:chOff x="910699" y="1524000"/>
            <a:chExt cx="7239894" cy="2333720"/>
          </a:xfrm>
        </p:grpSpPr>
        <p:pic>
          <p:nvPicPr>
            <p:cNvPr id="7" name="Picture 3"/>
            <p:cNvPicPr>
              <a:picLocks noChangeAspect="1" noChangeArrowheads="1"/>
            </p:cNvPicPr>
            <p:nvPr/>
          </p:nvPicPr>
          <p:blipFill>
            <a:blip r:embed="rId2" cstate="print"/>
            <a:srcRect/>
            <a:stretch>
              <a:fillRect/>
            </a:stretch>
          </p:blipFill>
          <p:spPr bwMode="auto">
            <a:xfrm>
              <a:off x="910699" y="1524000"/>
              <a:ext cx="3084171" cy="2333720"/>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5060237" y="1524000"/>
              <a:ext cx="3090356" cy="2333720"/>
            </a:xfrm>
            <a:prstGeom prst="rect">
              <a:avLst/>
            </a:prstGeom>
            <a:noFill/>
            <a:ln w="9525">
              <a:noFill/>
              <a:miter lim="800000"/>
              <a:headEnd/>
              <a:tailEnd/>
            </a:ln>
          </p:spPr>
        </p:pic>
      </p:grpSp>
    </p:spTree>
    <p:extLst>
      <p:ext uri="{BB962C8B-B14F-4D97-AF65-F5344CB8AC3E}">
        <p14:creationId xmlns:p14="http://schemas.microsoft.com/office/powerpoint/2010/main" xmlns="" val="1142646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2899" y="320674"/>
            <a:ext cx="6811879" cy="920297"/>
          </a:xfrm>
        </p:spPr>
        <p:txBody>
          <a:bodyPr>
            <a:normAutofit fontScale="90000"/>
          </a:bodyPr>
          <a:lstStyle/>
          <a:p>
            <a:r>
              <a:rPr lang="en-US" dirty="0" smtClean="0"/>
              <a:t>Non-Program Industrial Paint</a:t>
            </a:r>
            <a:endParaRPr lang="en-US" dirty="0"/>
          </a:p>
        </p:txBody>
      </p:sp>
      <p:grpSp>
        <p:nvGrpSpPr>
          <p:cNvPr id="12" name="Group 11"/>
          <p:cNvGrpSpPr/>
          <p:nvPr/>
        </p:nvGrpSpPr>
        <p:grpSpPr>
          <a:xfrm>
            <a:off x="989587" y="4312106"/>
            <a:ext cx="7164826" cy="923330"/>
            <a:chOff x="896425" y="4312106"/>
            <a:chExt cx="7164826" cy="923330"/>
          </a:xfrm>
        </p:grpSpPr>
        <p:sp>
          <p:nvSpPr>
            <p:cNvPr id="5" name="Rectangle 4"/>
            <p:cNvSpPr/>
            <p:nvPr/>
          </p:nvSpPr>
          <p:spPr>
            <a:xfrm>
              <a:off x="896425" y="4450605"/>
              <a:ext cx="3380283" cy="646331"/>
            </a:xfrm>
            <a:prstGeom prst="rect">
              <a:avLst/>
            </a:prstGeom>
          </p:spPr>
          <p:txBody>
            <a:bodyPr wrap="square">
              <a:spAutoFit/>
            </a:bodyPr>
            <a:lstStyle/>
            <a:p>
              <a:r>
                <a:rPr lang="fr-FR" dirty="0">
                  <a:latin typeface="Arial" pitchFamily="34" charset="0"/>
                  <a:cs typeface="Arial" pitchFamily="34" charset="0"/>
                </a:rPr>
                <a:t>Paint strippers are not </a:t>
              </a:r>
              <a:r>
                <a:rPr lang="fr-FR" dirty="0" smtClean="0">
                  <a:latin typeface="Arial" pitchFamily="34" charset="0"/>
                  <a:cs typeface="Arial" pitchFamily="34" charset="0"/>
                </a:rPr>
                <a:t>acceptable</a:t>
              </a:r>
              <a:endParaRPr lang="en-CA" dirty="0">
                <a:latin typeface="Arial" pitchFamily="34" charset="0"/>
                <a:cs typeface="Arial" pitchFamily="34" charset="0"/>
              </a:endParaRPr>
            </a:p>
          </p:txBody>
        </p:sp>
        <p:sp>
          <p:nvSpPr>
            <p:cNvPr id="6" name="Rectangle 5"/>
            <p:cNvSpPr/>
            <p:nvPr/>
          </p:nvSpPr>
          <p:spPr>
            <a:xfrm>
              <a:off x="4641757" y="4312106"/>
              <a:ext cx="3419494" cy="923330"/>
            </a:xfrm>
            <a:prstGeom prst="rect">
              <a:avLst/>
            </a:prstGeom>
          </p:spPr>
          <p:txBody>
            <a:bodyPr wrap="square">
              <a:spAutoFit/>
            </a:bodyPr>
            <a:lstStyle/>
            <a:p>
              <a:r>
                <a:rPr lang="en-CA" dirty="0">
                  <a:latin typeface="Arial" pitchFamily="34" charset="0"/>
                  <a:cs typeface="Arial" pitchFamily="34" charset="0"/>
                </a:rPr>
                <a:t>Colorants, tints and other paint additives are not accepted by the </a:t>
              </a:r>
              <a:r>
                <a:rPr lang="en-CA" dirty="0" smtClean="0">
                  <a:latin typeface="Arial" pitchFamily="34" charset="0"/>
                  <a:cs typeface="Arial" pitchFamily="34" charset="0"/>
                </a:rPr>
                <a:t>program</a:t>
              </a:r>
              <a:endParaRPr lang="en-CA" dirty="0">
                <a:latin typeface="Arial" pitchFamily="34" charset="0"/>
                <a:cs typeface="Arial" pitchFamily="34" charset="0"/>
              </a:endParaRPr>
            </a:p>
          </p:txBody>
        </p:sp>
      </p:grpSp>
      <p:grpSp>
        <p:nvGrpSpPr>
          <p:cNvPr id="9" name="Group 8"/>
          <p:cNvGrpSpPr/>
          <p:nvPr/>
        </p:nvGrpSpPr>
        <p:grpSpPr>
          <a:xfrm>
            <a:off x="896425" y="1633233"/>
            <a:ext cx="7351151" cy="2309809"/>
            <a:chOff x="865761" y="1633233"/>
            <a:chExt cx="7351151" cy="2309809"/>
          </a:xfrm>
        </p:grpSpPr>
        <p:pic>
          <p:nvPicPr>
            <p:cNvPr id="7" name="Picture 2"/>
            <p:cNvPicPr>
              <a:picLocks noChangeAspect="1" noChangeArrowheads="1"/>
            </p:cNvPicPr>
            <p:nvPr/>
          </p:nvPicPr>
          <p:blipFill>
            <a:blip r:embed="rId2" cstate="print"/>
            <a:srcRect/>
            <a:stretch>
              <a:fillRect/>
            </a:stretch>
          </p:blipFill>
          <p:spPr bwMode="auto">
            <a:xfrm>
              <a:off x="865761" y="1633233"/>
              <a:ext cx="3088483" cy="2290547"/>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4786136" y="1652495"/>
              <a:ext cx="3430776" cy="2290547"/>
            </a:xfrm>
            <a:prstGeom prst="rect">
              <a:avLst/>
            </a:prstGeom>
            <a:noFill/>
            <a:ln w="9525">
              <a:noFill/>
              <a:miter lim="800000"/>
              <a:headEnd/>
              <a:tailEnd/>
            </a:ln>
          </p:spPr>
        </p:pic>
      </p:grpSp>
    </p:spTree>
    <p:extLst>
      <p:ext uri="{BB962C8B-B14F-4D97-AF65-F5344CB8AC3E}">
        <p14:creationId xmlns:p14="http://schemas.microsoft.com/office/powerpoint/2010/main" xmlns="" val="3639397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66044" y="4752252"/>
            <a:ext cx="2844819" cy="646331"/>
          </a:xfrm>
          <a:prstGeom prst="rect">
            <a:avLst/>
          </a:prstGeom>
        </p:spPr>
        <p:txBody>
          <a:bodyPr wrap="square">
            <a:spAutoFit/>
          </a:bodyPr>
          <a:lstStyle/>
          <a:p>
            <a:r>
              <a:rPr lang="en-CA" dirty="0">
                <a:latin typeface="Arial" pitchFamily="34" charset="0"/>
                <a:cs typeface="Arial" pitchFamily="34" charset="0"/>
              </a:rPr>
              <a:t>Adhesives, roof tars, fibreglass resin</a:t>
            </a:r>
          </a:p>
        </p:txBody>
      </p:sp>
      <p:sp>
        <p:nvSpPr>
          <p:cNvPr id="6" name="Rectangle 5"/>
          <p:cNvSpPr/>
          <p:nvPr/>
        </p:nvSpPr>
        <p:spPr>
          <a:xfrm>
            <a:off x="5133276" y="4890751"/>
            <a:ext cx="2877815" cy="369332"/>
          </a:xfrm>
          <a:prstGeom prst="rect">
            <a:avLst/>
          </a:prstGeom>
        </p:spPr>
        <p:txBody>
          <a:bodyPr wrap="square">
            <a:spAutoFit/>
          </a:bodyPr>
          <a:lstStyle/>
          <a:p>
            <a:r>
              <a:rPr lang="en-CA" dirty="0" smtClean="0">
                <a:latin typeface="Arial" pitchFamily="34" charset="0"/>
                <a:cs typeface="Arial" pitchFamily="34" charset="0"/>
              </a:rPr>
              <a:t>Car paint (non aerosol)</a:t>
            </a:r>
            <a:endParaRPr lang="en-CA" dirty="0">
              <a:latin typeface="Arial" pitchFamily="34" charset="0"/>
              <a:cs typeface="Arial" pitchFamily="34" charset="0"/>
            </a:endParaRPr>
          </a:p>
        </p:txBody>
      </p:sp>
      <p:grpSp>
        <p:nvGrpSpPr>
          <p:cNvPr id="20" name="Group 19"/>
          <p:cNvGrpSpPr/>
          <p:nvPr/>
        </p:nvGrpSpPr>
        <p:grpSpPr>
          <a:xfrm>
            <a:off x="1622351" y="1433397"/>
            <a:ext cx="5899299" cy="3014027"/>
            <a:chOff x="1255479" y="1433397"/>
            <a:chExt cx="5899299" cy="3014027"/>
          </a:xfrm>
        </p:grpSpPr>
        <p:pic>
          <p:nvPicPr>
            <p:cNvPr id="7" name="Content Placeholder 6" descr="C:\Users\brentb\Pictures\2014-01-09\021.JPG"/>
            <p:cNvPicPr>
              <a:picLocks/>
            </p:cNvPicPr>
            <p:nvPr/>
          </p:nvPicPr>
          <p:blipFill>
            <a:blip r:embed="rId2" cstate="print"/>
            <a:srcRect/>
            <a:stretch>
              <a:fillRect/>
            </a:stretch>
          </p:blipFill>
          <p:spPr>
            <a:xfrm>
              <a:off x="1255479" y="1433397"/>
              <a:ext cx="1119563" cy="1476655"/>
            </a:xfrm>
            <a:prstGeom prst="rect">
              <a:avLst/>
            </a:prstGeom>
          </p:spPr>
        </p:pic>
        <p:pic>
          <p:nvPicPr>
            <p:cNvPr id="8" name="Picture 7" descr="C:\Users\brentb\Pictures\2014-01-09\002.JPG"/>
            <p:cNvPicPr>
              <a:picLocks noChangeAspect="1" noChangeArrowheads="1"/>
            </p:cNvPicPr>
            <p:nvPr/>
          </p:nvPicPr>
          <p:blipFill rotWithShape="1">
            <a:blip r:embed="rId3" cstate="print"/>
            <a:srcRect t="4017"/>
            <a:stretch/>
          </p:blipFill>
          <p:spPr bwMode="auto">
            <a:xfrm>
              <a:off x="2525631" y="1476516"/>
              <a:ext cx="1119563" cy="1433536"/>
            </a:xfrm>
            <a:prstGeom prst="rect">
              <a:avLst/>
            </a:prstGeom>
            <a:noFill/>
            <a:ln w="9525">
              <a:noFill/>
              <a:miter lim="800000"/>
              <a:headEnd/>
              <a:tailEnd/>
            </a:ln>
          </p:spPr>
        </p:pic>
        <p:pic>
          <p:nvPicPr>
            <p:cNvPr id="9" name="Picture 9" descr="C:\Users\brentb\Desktop\IMG_0782.jpg"/>
            <p:cNvPicPr>
              <a:picLocks noChangeAspect="1" noChangeArrowheads="1"/>
            </p:cNvPicPr>
            <p:nvPr/>
          </p:nvPicPr>
          <p:blipFill>
            <a:blip r:embed="rId4" cstate="print"/>
            <a:srcRect/>
            <a:stretch>
              <a:fillRect/>
            </a:stretch>
          </p:blipFill>
          <p:spPr bwMode="auto">
            <a:xfrm>
              <a:off x="1255479" y="3047128"/>
              <a:ext cx="1119563" cy="1374469"/>
            </a:xfrm>
            <a:prstGeom prst="rect">
              <a:avLst/>
            </a:prstGeom>
            <a:noFill/>
            <a:ln w="9525">
              <a:noFill/>
              <a:miter lim="800000"/>
              <a:headEnd/>
              <a:tailEnd/>
            </a:ln>
          </p:spPr>
        </p:pic>
        <p:pic>
          <p:nvPicPr>
            <p:cNvPr id="10" name="Picture 10" descr="C:\Users\brentb\Pictures\2014-01-09\009.JPG"/>
            <p:cNvPicPr>
              <a:picLocks noChangeAspect="1" noChangeArrowheads="1"/>
            </p:cNvPicPr>
            <p:nvPr/>
          </p:nvPicPr>
          <p:blipFill>
            <a:blip r:embed="rId5" cstate="print"/>
            <a:srcRect/>
            <a:stretch>
              <a:fillRect/>
            </a:stretch>
          </p:blipFill>
          <p:spPr bwMode="auto">
            <a:xfrm>
              <a:off x="2525631" y="3021300"/>
              <a:ext cx="1119563" cy="1426124"/>
            </a:xfrm>
            <a:prstGeom prst="rect">
              <a:avLst/>
            </a:prstGeom>
            <a:noFill/>
            <a:ln w="9525">
              <a:noFill/>
              <a:miter lim="800000"/>
              <a:headEnd/>
              <a:tailEnd/>
            </a:ln>
          </p:spPr>
        </p:pic>
        <p:pic>
          <p:nvPicPr>
            <p:cNvPr id="11" name="Content Placeholder 11" descr="C:\Users\brentb\Pictures\2014-01-09\030.JPG"/>
            <p:cNvPicPr>
              <a:picLocks/>
            </p:cNvPicPr>
            <p:nvPr/>
          </p:nvPicPr>
          <p:blipFill>
            <a:blip r:embed="rId6" cstate="print"/>
            <a:srcRect/>
            <a:stretch>
              <a:fillRect/>
            </a:stretch>
          </p:blipFill>
          <p:spPr>
            <a:xfrm>
              <a:off x="5035287" y="1433397"/>
              <a:ext cx="2119491" cy="2902779"/>
            </a:xfrm>
            <a:prstGeom prst="rect">
              <a:avLst/>
            </a:prstGeom>
          </p:spPr>
        </p:pic>
      </p:grpSp>
      <p:sp>
        <p:nvSpPr>
          <p:cNvPr id="14" name="Title 1"/>
          <p:cNvSpPr>
            <a:spLocks noGrp="1"/>
          </p:cNvSpPr>
          <p:nvPr>
            <p:ph type="title"/>
          </p:nvPr>
        </p:nvSpPr>
        <p:spPr>
          <a:xfrm>
            <a:off x="342900" y="320674"/>
            <a:ext cx="6924174" cy="920297"/>
          </a:xfrm>
        </p:spPr>
        <p:txBody>
          <a:bodyPr>
            <a:normAutofit fontScale="90000"/>
          </a:bodyPr>
          <a:lstStyle/>
          <a:p>
            <a:r>
              <a:rPr lang="en-US" dirty="0" smtClean="0"/>
              <a:t>Other Non-Program Products </a:t>
            </a:r>
            <a:endParaRPr lang="en-US" dirty="0"/>
          </a:p>
        </p:txBody>
      </p:sp>
    </p:spTree>
    <p:extLst>
      <p:ext uri="{BB962C8B-B14F-4D97-AF65-F5344CB8AC3E}">
        <p14:creationId xmlns:p14="http://schemas.microsoft.com/office/powerpoint/2010/main" xmlns="" val="901682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20674"/>
            <a:ext cx="6924174" cy="920297"/>
          </a:xfrm>
        </p:spPr>
        <p:txBody>
          <a:bodyPr>
            <a:normAutofit fontScale="90000"/>
          </a:bodyPr>
          <a:lstStyle/>
          <a:p>
            <a:r>
              <a:rPr lang="en-US" dirty="0" smtClean="0"/>
              <a:t>Other Non-Program Products </a:t>
            </a:r>
            <a:endParaRPr lang="en-US" dirty="0"/>
          </a:p>
        </p:txBody>
      </p:sp>
      <p:sp>
        <p:nvSpPr>
          <p:cNvPr id="5" name="Rectangle 4"/>
          <p:cNvSpPr/>
          <p:nvPr/>
        </p:nvSpPr>
        <p:spPr>
          <a:xfrm>
            <a:off x="1811185" y="5112867"/>
            <a:ext cx="1993802" cy="369332"/>
          </a:xfrm>
          <a:prstGeom prst="rect">
            <a:avLst/>
          </a:prstGeom>
        </p:spPr>
        <p:txBody>
          <a:bodyPr wrap="square">
            <a:spAutoFit/>
          </a:bodyPr>
          <a:lstStyle/>
          <a:p>
            <a:r>
              <a:rPr lang="en-CA" dirty="0" smtClean="0">
                <a:latin typeface="Arial" pitchFamily="34" charset="0"/>
                <a:cs typeface="Arial" pitchFamily="34" charset="0"/>
              </a:rPr>
              <a:t>Industrial Paint</a:t>
            </a:r>
            <a:endParaRPr lang="en-CA" dirty="0">
              <a:latin typeface="Arial" pitchFamily="34" charset="0"/>
              <a:cs typeface="Arial" pitchFamily="34" charset="0"/>
            </a:endParaRPr>
          </a:p>
        </p:txBody>
      </p:sp>
      <p:sp>
        <p:nvSpPr>
          <p:cNvPr id="6" name="Rectangle 5"/>
          <p:cNvSpPr/>
          <p:nvPr/>
        </p:nvSpPr>
        <p:spPr>
          <a:xfrm>
            <a:off x="5638428" y="4974368"/>
            <a:ext cx="2620809" cy="646331"/>
          </a:xfrm>
          <a:prstGeom prst="rect">
            <a:avLst/>
          </a:prstGeom>
        </p:spPr>
        <p:txBody>
          <a:bodyPr wrap="square">
            <a:spAutoFit/>
          </a:bodyPr>
          <a:lstStyle/>
          <a:p>
            <a:r>
              <a:rPr lang="en-CA" dirty="0" smtClean="0">
                <a:latin typeface="Arial" pitchFamily="34" charset="0"/>
                <a:cs typeface="Arial" pitchFamily="34" charset="0"/>
              </a:rPr>
              <a:t>Leaking or unlabelled containers</a:t>
            </a:r>
            <a:endParaRPr lang="en-CA" dirty="0">
              <a:latin typeface="Arial" pitchFamily="34" charset="0"/>
              <a:cs typeface="Arial" pitchFamily="34" charset="0"/>
            </a:endParaRPr>
          </a:p>
        </p:txBody>
      </p:sp>
      <p:grpSp>
        <p:nvGrpSpPr>
          <p:cNvPr id="10" name="Group 9"/>
          <p:cNvGrpSpPr/>
          <p:nvPr/>
        </p:nvGrpSpPr>
        <p:grpSpPr>
          <a:xfrm>
            <a:off x="1085765" y="1780672"/>
            <a:ext cx="6972470" cy="2956327"/>
            <a:chOff x="813782" y="1780672"/>
            <a:chExt cx="6972470" cy="2956327"/>
          </a:xfrm>
        </p:grpSpPr>
        <p:pic>
          <p:nvPicPr>
            <p:cNvPr id="7" name="Content Placeholder 6" descr="C:\Users\brentb\Pictures\2014-01-09\016.JPG"/>
            <p:cNvPicPr>
              <a:picLocks/>
            </p:cNvPicPr>
            <p:nvPr/>
          </p:nvPicPr>
          <p:blipFill>
            <a:blip r:embed="rId2" cstate="print"/>
            <a:srcRect/>
            <a:stretch>
              <a:fillRect/>
            </a:stretch>
          </p:blipFill>
          <p:spPr>
            <a:xfrm>
              <a:off x="813782" y="2105131"/>
              <a:ext cx="1732116" cy="2309904"/>
            </a:xfrm>
            <a:prstGeom prst="rect">
              <a:avLst/>
            </a:prstGeom>
          </p:spPr>
        </p:pic>
        <p:pic>
          <p:nvPicPr>
            <p:cNvPr id="8" name="Picture 7" descr="C:\Users\brentb\Pictures\2014-01-09\025.JPG"/>
            <p:cNvPicPr>
              <a:picLocks noChangeAspect="1" noChangeArrowheads="1"/>
            </p:cNvPicPr>
            <p:nvPr/>
          </p:nvPicPr>
          <p:blipFill>
            <a:blip r:embed="rId3" cstate="print"/>
            <a:srcRect/>
            <a:stretch>
              <a:fillRect/>
            </a:stretch>
          </p:blipFill>
          <p:spPr bwMode="auto">
            <a:xfrm>
              <a:off x="2719448" y="2105131"/>
              <a:ext cx="1729620" cy="2307408"/>
            </a:xfrm>
            <a:prstGeom prst="rect">
              <a:avLst/>
            </a:prstGeom>
            <a:noFill/>
            <a:ln w="9525">
              <a:noFill/>
              <a:miter lim="800000"/>
              <a:headEnd/>
              <a:tailEnd/>
            </a:ln>
          </p:spPr>
        </p:pic>
        <p:pic>
          <p:nvPicPr>
            <p:cNvPr id="9" name="Content Placeholder 8" descr="C:\Users\brentb\Pictures\2014-01-09\019.JPG"/>
            <p:cNvPicPr>
              <a:picLocks/>
            </p:cNvPicPr>
            <p:nvPr/>
          </p:nvPicPr>
          <p:blipFill>
            <a:blip r:embed="rId4" cstate="print"/>
            <a:srcRect/>
            <a:stretch>
              <a:fillRect/>
            </a:stretch>
          </p:blipFill>
          <p:spPr>
            <a:xfrm>
              <a:off x="5567447" y="1780672"/>
              <a:ext cx="2218805" cy="2956327"/>
            </a:xfrm>
            <a:prstGeom prst="rect">
              <a:avLst/>
            </a:prstGeom>
          </p:spPr>
        </p:pic>
      </p:grpSp>
    </p:spTree>
    <p:extLst>
      <p:ext uri="{BB962C8B-B14F-4D97-AF65-F5344CB8AC3E}">
        <p14:creationId xmlns:p14="http://schemas.microsoft.com/office/powerpoint/2010/main" xmlns="" val="1233142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2900" y="320674"/>
            <a:ext cx="6924174" cy="920297"/>
          </a:xfrm>
        </p:spPr>
        <p:txBody>
          <a:bodyPr>
            <a:normAutofit fontScale="90000"/>
          </a:bodyPr>
          <a:lstStyle/>
          <a:p>
            <a:r>
              <a:rPr lang="en-US" dirty="0" smtClean="0"/>
              <a:t>Other Non-Program Products </a:t>
            </a:r>
            <a:endParaRPr lang="en-US" dirty="0"/>
          </a:p>
        </p:txBody>
      </p:sp>
      <p:sp>
        <p:nvSpPr>
          <p:cNvPr id="5" name="Rectangle 4"/>
          <p:cNvSpPr/>
          <p:nvPr/>
        </p:nvSpPr>
        <p:spPr>
          <a:xfrm>
            <a:off x="1518338" y="4420409"/>
            <a:ext cx="3093243" cy="646331"/>
          </a:xfrm>
          <a:prstGeom prst="rect">
            <a:avLst/>
          </a:prstGeom>
        </p:spPr>
        <p:txBody>
          <a:bodyPr wrap="square">
            <a:spAutoFit/>
          </a:bodyPr>
          <a:lstStyle/>
          <a:p>
            <a:r>
              <a:rPr lang="en-CA" dirty="0" smtClean="0">
                <a:latin typeface="Arial" pitchFamily="34" charset="0"/>
                <a:cs typeface="Arial" pitchFamily="34" charset="0"/>
              </a:rPr>
              <a:t>Materials not in their original containers</a:t>
            </a:r>
            <a:endParaRPr lang="en-CA" dirty="0">
              <a:latin typeface="Arial" pitchFamily="34" charset="0"/>
              <a:cs typeface="Arial" pitchFamily="34" charset="0"/>
            </a:endParaRPr>
          </a:p>
        </p:txBody>
      </p:sp>
      <p:sp>
        <p:nvSpPr>
          <p:cNvPr id="6" name="Rectangle 5"/>
          <p:cNvSpPr/>
          <p:nvPr/>
        </p:nvSpPr>
        <p:spPr>
          <a:xfrm>
            <a:off x="5666981" y="5224062"/>
            <a:ext cx="2564253" cy="646331"/>
          </a:xfrm>
          <a:prstGeom prst="rect">
            <a:avLst/>
          </a:prstGeom>
        </p:spPr>
        <p:txBody>
          <a:bodyPr wrap="square">
            <a:spAutoFit/>
          </a:bodyPr>
          <a:lstStyle/>
          <a:p>
            <a:r>
              <a:rPr lang="en-CA" dirty="0" smtClean="0">
                <a:latin typeface="Arial" pitchFamily="34" charset="0"/>
                <a:cs typeface="Arial" pitchFamily="34" charset="0"/>
              </a:rPr>
              <a:t>Cement, dry wall mud, grout</a:t>
            </a:r>
            <a:endParaRPr lang="en-CA" dirty="0">
              <a:latin typeface="Arial" pitchFamily="34" charset="0"/>
              <a:cs typeface="Arial" pitchFamily="34" charset="0"/>
            </a:endParaRPr>
          </a:p>
        </p:txBody>
      </p:sp>
      <p:grpSp>
        <p:nvGrpSpPr>
          <p:cNvPr id="10" name="Group 9"/>
          <p:cNvGrpSpPr/>
          <p:nvPr/>
        </p:nvGrpSpPr>
        <p:grpSpPr>
          <a:xfrm>
            <a:off x="1209150" y="1398293"/>
            <a:ext cx="6725701" cy="3668447"/>
            <a:chOff x="1150668" y="1398293"/>
            <a:chExt cx="6725701" cy="3668447"/>
          </a:xfrm>
        </p:grpSpPr>
        <p:pic>
          <p:nvPicPr>
            <p:cNvPr id="7" name="Content Placeholder 6" descr="C:\Users\brentb\AppData\Local\Microsoft\Windows\Temporary Internet Files\Content.Word\IMG_1184.jpg"/>
            <p:cNvPicPr>
              <a:picLocks/>
            </p:cNvPicPr>
            <p:nvPr/>
          </p:nvPicPr>
          <p:blipFill>
            <a:blip r:embed="rId2" cstate="print"/>
            <a:srcRect/>
            <a:stretch>
              <a:fillRect/>
            </a:stretch>
          </p:blipFill>
          <p:spPr>
            <a:xfrm>
              <a:off x="1150668" y="1818965"/>
              <a:ext cx="3107423" cy="2338198"/>
            </a:xfrm>
            <a:prstGeom prst="rect">
              <a:avLst/>
            </a:prstGeom>
          </p:spPr>
        </p:pic>
        <p:pic>
          <p:nvPicPr>
            <p:cNvPr id="8" name="Content Placeholder 7" descr="C:\Users\brentb\AppData\Local\Microsoft\Windows\Temporary Internet Files\Content.Word\IMG_1175.jpg"/>
            <p:cNvPicPr>
              <a:picLocks/>
            </p:cNvPicPr>
            <p:nvPr/>
          </p:nvPicPr>
          <p:blipFill>
            <a:blip r:embed="rId3" cstate="print"/>
            <a:srcRect/>
            <a:stretch>
              <a:fillRect/>
            </a:stretch>
          </p:blipFill>
          <p:spPr>
            <a:xfrm>
              <a:off x="5608499" y="3247586"/>
              <a:ext cx="2267870" cy="1819154"/>
            </a:xfrm>
            <a:prstGeom prst="rect">
              <a:avLst/>
            </a:prstGeom>
          </p:spPr>
        </p:pic>
        <p:pic>
          <p:nvPicPr>
            <p:cNvPr id="9" name="Picture 2" descr="IMG_1166"/>
            <p:cNvPicPr>
              <a:picLocks noChangeAspect="1" noChangeArrowheads="1"/>
            </p:cNvPicPr>
            <p:nvPr/>
          </p:nvPicPr>
          <p:blipFill>
            <a:blip r:embed="rId4" cstate="print"/>
            <a:srcRect/>
            <a:stretch>
              <a:fillRect/>
            </a:stretch>
          </p:blipFill>
          <p:spPr bwMode="auto">
            <a:xfrm>
              <a:off x="5608499" y="1398293"/>
              <a:ext cx="2267870" cy="1691971"/>
            </a:xfrm>
            <a:prstGeom prst="rect">
              <a:avLst/>
            </a:prstGeom>
            <a:noFill/>
            <a:ln w="9525">
              <a:noFill/>
              <a:miter lim="800000"/>
              <a:headEnd/>
              <a:tailEnd/>
            </a:ln>
          </p:spPr>
        </p:pic>
      </p:grpSp>
    </p:spTree>
    <p:extLst>
      <p:ext uri="{BB962C8B-B14F-4D97-AF65-F5344CB8AC3E}">
        <p14:creationId xmlns:p14="http://schemas.microsoft.com/office/powerpoint/2010/main" xmlns="" val="3348210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396919" y="4796585"/>
            <a:ext cx="7056010" cy="369332"/>
            <a:chOff x="614101" y="4796585"/>
            <a:chExt cx="7056010" cy="369332"/>
          </a:xfrm>
        </p:grpSpPr>
        <p:sp>
          <p:nvSpPr>
            <p:cNvPr id="4" name="Rectangle 3"/>
            <p:cNvSpPr/>
            <p:nvPr/>
          </p:nvSpPr>
          <p:spPr>
            <a:xfrm>
              <a:off x="614101" y="4796585"/>
              <a:ext cx="3266088" cy="369332"/>
            </a:xfrm>
            <a:prstGeom prst="rect">
              <a:avLst/>
            </a:prstGeom>
          </p:spPr>
          <p:txBody>
            <a:bodyPr wrap="square">
              <a:spAutoFit/>
            </a:bodyPr>
            <a:lstStyle/>
            <a:p>
              <a:r>
                <a:rPr lang="en-CA" dirty="0" smtClean="0">
                  <a:latin typeface="Arial" pitchFamily="34" charset="0"/>
                  <a:cs typeface="Arial" pitchFamily="34" charset="0"/>
                </a:rPr>
                <a:t>Craft Paint</a:t>
              </a:r>
              <a:endParaRPr lang="en-CA" dirty="0">
                <a:latin typeface="Arial" pitchFamily="34" charset="0"/>
                <a:cs typeface="Arial" pitchFamily="34" charset="0"/>
              </a:endParaRPr>
            </a:p>
          </p:txBody>
        </p:sp>
        <p:sp>
          <p:nvSpPr>
            <p:cNvPr id="5" name="Rectangle 4"/>
            <p:cNvSpPr/>
            <p:nvPr/>
          </p:nvSpPr>
          <p:spPr>
            <a:xfrm>
              <a:off x="4962572" y="4796585"/>
              <a:ext cx="2707539" cy="369332"/>
            </a:xfrm>
            <a:prstGeom prst="rect">
              <a:avLst/>
            </a:prstGeom>
          </p:spPr>
          <p:txBody>
            <a:bodyPr wrap="square">
              <a:spAutoFit/>
            </a:bodyPr>
            <a:lstStyle/>
            <a:p>
              <a:r>
                <a:rPr lang="en-CA" dirty="0" smtClean="0">
                  <a:latin typeface="Arial" pitchFamily="34" charset="0"/>
                  <a:cs typeface="Arial" pitchFamily="34" charset="0"/>
                </a:rPr>
                <a:t>Caulking Tubes</a:t>
              </a:r>
              <a:endParaRPr lang="en-CA" dirty="0">
                <a:latin typeface="Arial" pitchFamily="34" charset="0"/>
                <a:cs typeface="Arial" pitchFamily="34" charset="0"/>
              </a:endParaRPr>
            </a:p>
          </p:txBody>
        </p:sp>
      </p:grpSp>
      <p:grpSp>
        <p:nvGrpSpPr>
          <p:cNvPr id="9" name="Group 8"/>
          <p:cNvGrpSpPr/>
          <p:nvPr/>
        </p:nvGrpSpPr>
        <p:grpSpPr>
          <a:xfrm>
            <a:off x="614101" y="2099732"/>
            <a:ext cx="8457665" cy="2461117"/>
            <a:chOff x="907637" y="2099732"/>
            <a:chExt cx="8457665" cy="2461117"/>
          </a:xfrm>
        </p:grpSpPr>
        <p:pic>
          <p:nvPicPr>
            <p:cNvPr id="6" name="Content Placeholder 6" descr="C:\Users\brentb\Desktop\Carney signs\542.JPG"/>
            <p:cNvPicPr>
              <a:picLocks/>
            </p:cNvPicPr>
            <p:nvPr/>
          </p:nvPicPr>
          <p:blipFill>
            <a:blip r:embed="rId2" cstate="print"/>
            <a:srcRect/>
            <a:stretch>
              <a:fillRect/>
            </a:stretch>
          </p:blipFill>
          <p:spPr>
            <a:xfrm>
              <a:off x="907637" y="2099732"/>
              <a:ext cx="3281059" cy="2461117"/>
            </a:xfrm>
            <a:prstGeom prst="rect">
              <a:avLst/>
            </a:prstGeom>
          </p:spPr>
        </p:pic>
        <p:pic>
          <p:nvPicPr>
            <p:cNvPr id="7" name="Content Placeholder 7" descr="C:\Users\brentb\Pictures\2014-01-09\039.JPG"/>
            <p:cNvPicPr>
              <a:picLocks/>
            </p:cNvPicPr>
            <p:nvPr/>
          </p:nvPicPr>
          <p:blipFill>
            <a:blip r:embed="rId3" cstate="print"/>
            <a:srcRect/>
            <a:stretch>
              <a:fillRect/>
            </a:stretch>
          </p:blipFill>
          <p:spPr>
            <a:xfrm>
              <a:off x="5256108" y="2099732"/>
              <a:ext cx="1919308" cy="2461116"/>
            </a:xfrm>
            <a:prstGeom prst="rect">
              <a:avLst/>
            </a:prstGeom>
          </p:spPr>
        </p:pic>
        <p:pic>
          <p:nvPicPr>
            <p:cNvPr id="8" name="Picture 7" descr="C:\Users\brentb\Pictures\2014-01-09\037.JPG"/>
            <p:cNvPicPr/>
            <p:nvPr/>
          </p:nvPicPr>
          <p:blipFill rotWithShape="1">
            <a:blip r:embed="rId4" cstate="print"/>
            <a:srcRect t="9075" b="6596"/>
            <a:stretch/>
          </p:blipFill>
          <p:spPr bwMode="auto">
            <a:xfrm>
              <a:off x="6888545" y="2642801"/>
              <a:ext cx="2476757" cy="1374977"/>
            </a:xfrm>
            <a:prstGeom prst="rect">
              <a:avLst/>
            </a:prstGeom>
            <a:noFill/>
            <a:ln w="9525">
              <a:noFill/>
              <a:miter lim="800000"/>
              <a:headEnd/>
              <a:tailEnd/>
            </a:ln>
            <a:scene3d>
              <a:camera prst="orthographicFront">
                <a:rot lat="0" lon="0" rev="16200000"/>
              </a:camera>
              <a:lightRig rig="threePt" dir="t"/>
            </a:scene3d>
          </p:spPr>
        </p:pic>
      </p:grpSp>
      <p:sp>
        <p:nvSpPr>
          <p:cNvPr id="11" name="Title 1"/>
          <p:cNvSpPr>
            <a:spLocks noGrp="1"/>
          </p:cNvSpPr>
          <p:nvPr>
            <p:ph type="title"/>
          </p:nvPr>
        </p:nvSpPr>
        <p:spPr>
          <a:xfrm>
            <a:off x="342900" y="320674"/>
            <a:ext cx="6924174" cy="920297"/>
          </a:xfrm>
        </p:spPr>
        <p:txBody>
          <a:bodyPr>
            <a:normAutofit fontScale="90000"/>
          </a:bodyPr>
          <a:lstStyle/>
          <a:p>
            <a:r>
              <a:rPr lang="en-US" dirty="0" smtClean="0"/>
              <a:t>Other Non-Program Products </a:t>
            </a:r>
            <a:endParaRPr lang="en-US" dirty="0"/>
          </a:p>
        </p:txBody>
      </p:sp>
    </p:spTree>
    <p:extLst>
      <p:ext uri="{BB962C8B-B14F-4D97-AF65-F5344CB8AC3E}">
        <p14:creationId xmlns:p14="http://schemas.microsoft.com/office/powerpoint/2010/main" xmlns="" val="1155966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Containers</a:t>
            </a:r>
            <a:endParaRPr lang="en-US" dirty="0"/>
          </a:p>
        </p:txBody>
      </p:sp>
      <p:sp>
        <p:nvSpPr>
          <p:cNvPr id="3" name="Content Placeholder 2"/>
          <p:cNvSpPr>
            <a:spLocks noGrp="1"/>
          </p:cNvSpPr>
          <p:nvPr>
            <p:ph idx="1"/>
          </p:nvPr>
        </p:nvSpPr>
        <p:spPr>
          <a:xfrm>
            <a:off x="342900" y="1379764"/>
            <a:ext cx="4567768" cy="4302579"/>
          </a:xfrm>
        </p:spPr>
        <p:txBody>
          <a:bodyPr>
            <a:normAutofit/>
          </a:bodyPr>
          <a:lstStyle/>
          <a:p>
            <a:pPr marL="0" indent="0">
              <a:buNone/>
            </a:pPr>
            <a:r>
              <a:rPr lang="en-CA" sz="2400" dirty="0"/>
              <a:t>Paint:</a:t>
            </a:r>
          </a:p>
          <a:p>
            <a:endParaRPr lang="en-CA" sz="2400" dirty="0"/>
          </a:p>
          <a:p>
            <a:pPr marL="800100" lvl="1" indent="-342900"/>
            <a:r>
              <a:rPr lang="en-CA" dirty="0" err="1"/>
              <a:t>Tubskid</a:t>
            </a:r>
            <a:r>
              <a:rPr lang="en-CA" dirty="0"/>
              <a:t> (4’x4’x3’) plastic box</a:t>
            </a:r>
          </a:p>
          <a:p>
            <a:pPr marL="1257300" lvl="2" indent="-342900">
              <a:buFont typeface="Wingdings" panose="05000000000000000000" pitchFamily="2" charset="2"/>
              <a:buChar char="Ø"/>
            </a:pPr>
            <a:r>
              <a:rPr lang="en-CA" sz="2400" dirty="0"/>
              <a:t>For paint products</a:t>
            </a:r>
          </a:p>
          <a:p>
            <a:pPr lvl="1"/>
            <a:endParaRPr lang="en-CA" dirty="0"/>
          </a:p>
          <a:p>
            <a:pPr marL="800100" lvl="1" indent="-342900"/>
            <a:r>
              <a:rPr lang="en-CA" dirty="0"/>
              <a:t>200 litre (45 gallon) drums</a:t>
            </a:r>
          </a:p>
          <a:p>
            <a:pPr marL="1257300" lvl="2" indent="-342900">
              <a:buFont typeface="Wingdings" panose="05000000000000000000" pitchFamily="2" charset="2"/>
              <a:buChar char="Ø"/>
            </a:pPr>
            <a:r>
              <a:rPr lang="en-CA" sz="2400" dirty="0"/>
              <a:t>Pack paint aerosols into drums</a:t>
            </a:r>
          </a:p>
          <a:p>
            <a:pPr marL="2171700" lvl="4" indent="-342900">
              <a:buFont typeface="Wingdings" panose="05000000000000000000" pitchFamily="2" charset="2"/>
              <a:buChar char="Ø"/>
            </a:pPr>
            <a:r>
              <a:rPr lang="en-CA" sz="2400" dirty="0"/>
              <a:t>Not all collection sites</a:t>
            </a:r>
          </a:p>
          <a:p>
            <a:endParaRPr lang="en-US" dirty="0"/>
          </a:p>
        </p:txBody>
      </p:sp>
      <p:pic>
        <p:nvPicPr>
          <p:cNvPr id="4" name="Picture 3" descr="C:\Users\brentb\Desktop\55-gallon-drum.gif"/>
          <p:cNvPicPr>
            <a:picLocks noChangeAspect="1" noChangeArrowheads="1"/>
          </p:cNvPicPr>
          <p:nvPr/>
        </p:nvPicPr>
        <p:blipFill>
          <a:blip r:embed="rId2" cstate="print"/>
          <a:srcRect/>
          <a:stretch>
            <a:fillRect/>
          </a:stretch>
        </p:blipFill>
        <p:spPr bwMode="auto">
          <a:xfrm>
            <a:off x="5625177" y="3806879"/>
            <a:ext cx="1698204" cy="2198682"/>
          </a:xfrm>
          <a:prstGeom prst="rect">
            <a:avLst/>
          </a:prstGeom>
          <a:noFill/>
          <a:ln w="9525">
            <a:noFill/>
            <a:miter lim="800000"/>
            <a:headEnd/>
            <a:tailEnd/>
          </a:ln>
        </p:spPr>
      </p:pic>
      <p:pic>
        <p:nvPicPr>
          <p:cNvPr id="5" name="Picture 4" descr="http://www.dacocorp.com/images/categories/Bulk-Containers-Big-Box-4844-black-L.jpg"/>
          <p:cNvPicPr>
            <a:picLocks noChangeAspect="1" noChangeArrowheads="1"/>
          </p:cNvPicPr>
          <p:nvPr/>
        </p:nvPicPr>
        <p:blipFill>
          <a:blip r:embed="rId3" r:link="rId4" cstate="print"/>
          <a:srcRect/>
          <a:stretch>
            <a:fillRect/>
          </a:stretch>
        </p:blipFill>
        <p:spPr bwMode="auto">
          <a:xfrm>
            <a:off x="5160881" y="1689412"/>
            <a:ext cx="2626797" cy="1841641"/>
          </a:xfrm>
          <a:prstGeom prst="rect">
            <a:avLst/>
          </a:prstGeom>
          <a:noFill/>
          <a:ln w="9525">
            <a:noFill/>
            <a:miter lim="800000"/>
            <a:headEnd/>
            <a:tailEnd/>
          </a:ln>
        </p:spPr>
      </p:pic>
    </p:spTree>
    <p:extLst>
      <p:ext uri="{BB962C8B-B14F-4D97-AF65-F5344CB8AC3E}">
        <p14:creationId xmlns:p14="http://schemas.microsoft.com/office/powerpoint/2010/main" xmlns="" val="1804443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Packing Paint Products</a:t>
            </a:r>
            <a:endParaRPr lang="en-US" dirty="0"/>
          </a:p>
        </p:txBody>
      </p:sp>
      <p:sp>
        <p:nvSpPr>
          <p:cNvPr id="3" name="Content Placeholder 2"/>
          <p:cNvSpPr>
            <a:spLocks noGrp="1"/>
          </p:cNvSpPr>
          <p:nvPr>
            <p:ph idx="1"/>
          </p:nvPr>
        </p:nvSpPr>
        <p:spPr>
          <a:xfrm>
            <a:off x="342899" y="1379764"/>
            <a:ext cx="8441871" cy="2437893"/>
          </a:xfrm>
        </p:spPr>
        <p:txBody>
          <a:bodyPr>
            <a:normAutofit fontScale="92500" lnSpcReduction="10000"/>
          </a:bodyPr>
          <a:lstStyle/>
          <a:p>
            <a:pPr marL="342900" indent="-342900"/>
            <a:r>
              <a:rPr lang="en-CA" sz="2400" dirty="0"/>
              <a:t>The Products are to be loosely packed, upright into collection containers.</a:t>
            </a:r>
          </a:p>
          <a:p>
            <a:pPr marL="342900" indent="-342900"/>
            <a:r>
              <a:rPr lang="en-CA" sz="2400" dirty="0"/>
              <a:t>Do NOT empty out the containers!</a:t>
            </a:r>
          </a:p>
          <a:p>
            <a:pPr marL="342900" indent="-342900"/>
            <a:r>
              <a:rPr lang="en-CA" sz="2400" dirty="0"/>
              <a:t>Place heavier 20 litre (5 gallon) pails in the bottom of the </a:t>
            </a:r>
            <a:r>
              <a:rPr lang="en-CA" sz="2400" dirty="0" err="1"/>
              <a:t>tubskid</a:t>
            </a:r>
            <a:r>
              <a:rPr lang="en-CA" sz="2400" dirty="0"/>
              <a:t>.</a:t>
            </a:r>
          </a:p>
          <a:p>
            <a:pPr marL="800100" lvl="2" indent="-342900"/>
            <a:r>
              <a:rPr lang="en-CA" sz="2400" dirty="0"/>
              <a:t>Provides stability.</a:t>
            </a:r>
          </a:p>
          <a:p>
            <a:pPr marL="342900" indent="-342900"/>
            <a:r>
              <a:rPr lang="en-CA" sz="2400" dirty="0"/>
              <a:t>Always close the lid following packing to keep rain out.</a:t>
            </a:r>
          </a:p>
          <a:p>
            <a:endParaRPr lang="en-US" dirty="0"/>
          </a:p>
        </p:txBody>
      </p:sp>
      <p:pic>
        <p:nvPicPr>
          <p:cNvPr id="4" name="Picture 3" descr="\\pcaserver\product care assn\Operations\Depots\Return to Retail\Rona\Manual\tubskid photos - home depot\june 12 049.jpg"/>
          <p:cNvPicPr>
            <a:picLocks noChangeAspect="1" noChangeArrowheads="1"/>
          </p:cNvPicPr>
          <p:nvPr/>
        </p:nvPicPr>
        <p:blipFill>
          <a:blip r:embed="rId2" cstate="print"/>
          <a:srcRect/>
          <a:stretch>
            <a:fillRect/>
          </a:stretch>
        </p:blipFill>
        <p:spPr bwMode="auto">
          <a:xfrm>
            <a:off x="3371710" y="3978443"/>
            <a:ext cx="2007222" cy="1506227"/>
          </a:xfrm>
          <a:prstGeom prst="rect">
            <a:avLst/>
          </a:prstGeom>
          <a:noFill/>
          <a:ln w="9525">
            <a:noFill/>
            <a:miter lim="800000"/>
            <a:headEnd/>
            <a:tailEnd/>
          </a:ln>
        </p:spPr>
      </p:pic>
      <p:pic>
        <p:nvPicPr>
          <p:cNvPr id="5" name="Picture 4" descr="C:\Users\brentb\Desktop\097.JPG"/>
          <p:cNvPicPr>
            <a:picLocks noChangeAspect="1" noChangeArrowheads="1"/>
          </p:cNvPicPr>
          <p:nvPr/>
        </p:nvPicPr>
        <p:blipFill>
          <a:blip r:embed="rId3" cstate="print"/>
          <a:srcRect/>
          <a:stretch>
            <a:fillRect/>
          </a:stretch>
        </p:blipFill>
        <p:spPr bwMode="auto">
          <a:xfrm>
            <a:off x="6280129" y="3978443"/>
            <a:ext cx="2008303" cy="1506227"/>
          </a:xfrm>
          <a:prstGeom prst="rect">
            <a:avLst/>
          </a:prstGeom>
          <a:noFill/>
          <a:ln w="9525">
            <a:noFill/>
            <a:miter lim="800000"/>
            <a:headEnd/>
            <a:tailEnd/>
          </a:ln>
        </p:spPr>
      </p:pic>
      <p:sp>
        <p:nvSpPr>
          <p:cNvPr id="6" name="TextBox 5"/>
          <p:cNvSpPr txBox="1"/>
          <p:nvPr/>
        </p:nvSpPr>
        <p:spPr>
          <a:xfrm>
            <a:off x="3506770" y="5484670"/>
            <a:ext cx="1789236" cy="369332"/>
          </a:xfrm>
          <a:prstGeom prst="rect">
            <a:avLst/>
          </a:prstGeom>
          <a:noFill/>
        </p:spPr>
        <p:txBody>
          <a:bodyPr wrap="square" rtlCol="0">
            <a:spAutoFit/>
          </a:bodyPr>
          <a:lstStyle/>
          <a:p>
            <a:r>
              <a:rPr lang="en-CA" dirty="0" smtClean="0">
                <a:latin typeface="Lucida Sans" panose="020B0602030504020204" pitchFamily="34" charset="0"/>
              </a:rPr>
              <a:t>ACCEPTABLE</a:t>
            </a:r>
            <a:endParaRPr lang="en-CA" dirty="0">
              <a:latin typeface="Lucida Sans" panose="020B0602030504020204" pitchFamily="34" charset="0"/>
            </a:endParaRPr>
          </a:p>
        </p:txBody>
      </p:sp>
      <p:sp>
        <p:nvSpPr>
          <p:cNvPr id="7" name="TextBox 6"/>
          <p:cNvSpPr txBox="1"/>
          <p:nvPr/>
        </p:nvSpPr>
        <p:spPr>
          <a:xfrm>
            <a:off x="6296580" y="5484670"/>
            <a:ext cx="2023936" cy="369332"/>
          </a:xfrm>
          <a:prstGeom prst="rect">
            <a:avLst/>
          </a:prstGeom>
          <a:noFill/>
        </p:spPr>
        <p:txBody>
          <a:bodyPr wrap="square" rtlCol="0">
            <a:spAutoFit/>
          </a:bodyPr>
          <a:lstStyle/>
          <a:p>
            <a:r>
              <a:rPr lang="en-CA" dirty="0" smtClean="0">
                <a:latin typeface="Lucida Sans" panose="020B0602030504020204" pitchFamily="34" charset="0"/>
              </a:rPr>
              <a:t>UNACCEPTABLE</a:t>
            </a:r>
            <a:endParaRPr lang="en-CA" dirty="0">
              <a:latin typeface="Lucida Sans" panose="020B0602030504020204" pitchFamily="34" charset="0"/>
            </a:endParaRPr>
          </a:p>
        </p:txBody>
      </p:sp>
      <p:pic>
        <p:nvPicPr>
          <p:cNvPr id="8" name="Picture 2" descr="http://www.clipartbest.com/cliparts/LiK/gpG/LiKgpGRia.jpeg"/>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2627742" y="4262999"/>
            <a:ext cx="586740" cy="58674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http://www.focusst.org/forum/attachments/focus-st-appearance/17599d1377183355-custom-scripture-turbo-decal-help-me-decide-red-x.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95024" y="4262862"/>
            <a:ext cx="578615" cy="5786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2437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20674"/>
            <a:ext cx="8441870" cy="920297"/>
          </a:xfrm>
        </p:spPr>
        <p:txBody>
          <a:bodyPr>
            <a:normAutofit/>
          </a:bodyPr>
          <a:lstStyle/>
          <a:p>
            <a:r>
              <a:rPr lang="en-US" dirty="0" smtClean="0"/>
              <a:t>Paint: Full Collection Containers </a:t>
            </a:r>
            <a:endParaRPr lang="en-US" dirty="0"/>
          </a:p>
        </p:txBody>
      </p:sp>
      <p:sp>
        <p:nvSpPr>
          <p:cNvPr id="3" name="Content Placeholder 2"/>
          <p:cNvSpPr>
            <a:spLocks noGrp="1"/>
          </p:cNvSpPr>
          <p:nvPr>
            <p:ph idx="1"/>
          </p:nvPr>
        </p:nvSpPr>
        <p:spPr>
          <a:xfrm>
            <a:off x="342899" y="995756"/>
            <a:ext cx="8441871" cy="5197642"/>
          </a:xfrm>
        </p:spPr>
        <p:txBody>
          <a:bodyPr>
            <a:normAutofit/>
          </a:bodyPr>
          <a:lstStyle/>
          <a:p>
            <a:pPr marL="342900" indent="-342900">
              <a:defRPr/>
            </a:pPr>
            <a:r>
              <a:rPr lang="en-CA" sz="2000" dirty="0" smtClean="0"/>
              <a:t>Once </a:t>
            </a:r>
            <a:r>
              <a:rPr lang="en-CA" sz="2000" dirty="0"/>
              <a:t>half of any type of collection containers are full, you must contact PCA or the appropriate contractor for service (see following slide).</a:t>
            </a:r>
          </a:p>
          <a:p>
            <a:pPr>
              <a:defRPr/>
            </a:pPr>
            <a:endParaRPr lang="en-CA" sz="2000" dirty="0"/>
          </a:p>
          <a:p>
            <a:pPr marL="342900" indent="-342900">
              <a:defRPr/>
            </a:pPr>
            <a:r>
              <a:rPr lang="en-CA" sz="2000" dirty="0"/>
              <a:t>Your pick-up will be scheduled.</a:t>
            </a:r>
          </a:p>
          <a:p>
            <a:pPr>
              <a:defRPr/>
            </a:pPr>
            <a:endParaRPr lang="en-CA" sz="2000" dirty="0"/>
          </a:p>
          <a:p>
            <a:pPr marL="342900" indent="-342900">
              <a:defRPr/>
            </a:pPr>
            <a:r>
              <a:rPr lang="en-CA" sz="2000" dirty="0"/>
              <a:t>On the day of the scheduled pick-up, the driver will arrive.</a:t>
            </a:r>
          </a:p>
          <a:p>
            <a:pPr marL="800100" lvl="1" indent="-342900">
              <a:buFont typeface="Wingdings" panose="05000000000000000000" pitchFamily="2" charset="2"/>
              <a:buChar char="Ø"/>
              <a:defRPr/>
            </a:pPr>
            <a:r>
              <a:rPr lang="en-CA" sz="2000" dirty="0"/>
              <a:t>Ensure the collection containers are accessible and ready to ship.</a:t>
            </a:r>
          </a:p>
          <a:p>
            <a:pPr marL="800100" lvl="1" indent="-342900">
              <a:buFont typeface="Wingdings" panose="05000000000000000000" pitchFamily="2" charset="2"/>
              <a:buChar char="Ø"/>
              <a:defRPr/>
            </a:pPr>
            <a:r>
              <a:rPr lang="en-CA" sz="2000" dirty="0"/>
              <a:t>The driver will provide paperwork and labels for the containers.</a:t>
            </a:r>
          </a:p>
          <a:p>
            <a:pPr marL="800100" lvl="1" indent="-342900">
              <a:buFont typeface="Wingdings" panose="05000000000000000000" pitchFamily="2" charset="2"/>
              <a:buChar char="Ø"/>
              <a:defRPr/>
            </a:pPr>
            <a:r>
              <a:rPr lang="en-CA" sz="2000" dirty="0"/>
              <a:t>Review the paperwork for accuracy and sign off.</a:t>
            </a:r>
          </a:p>
          <a:p>
            <a:pPr marL="800100" lvl="1" indent="-342900">
              <a:buFont typeface="Wingdings" panose="05000000000000000000" pitchFamily="2" charset="2"/>
              <a:buChar char="Ø"/>
              <a:defRPr/>
            </a:pPr>
            <a:r>
              <a:rPr lang="en-CA" sz="2000" dirty="0"/>
              <a:t>Assist with loading the collection containers into the truck.</a:t>
            </a:r>
          </a:p>
          <a:p>
            <a:pPr marL="800100" lvl="1" indent="-342900">
              <a:buFont typeface="Wingdings" panose="05000000000000000000" pitchFamily="2" charset="2"/>
              <a:buChar char="Ø"/>
              <a:defRPr/>
            </a:pPr>
            <a:r>
              <a:rPr lang="en-CA" sz="2000" dirty="0"/>
              <a:t>Empty collection containers to replace the full ones picked up will either be dropped off simultaneously, or arrive prior to the pick-up of the full ones.</a:t>
            </a:r>
          </a:p>
          <a:p>
            <a:endParaRPr lang="en-US" dirty="0"/>
          </a:p>
        </p:txBody>
      </p:sp>
    </p:spTree>
    <p:extLst>
      <p:ext uri="{BB962C8B-B14F-4D97-AF65-F5344CB8AC3E}">
        <p14:creationId xmlns:p14="http://schemas.microsoft.com/office/powerpoint/2010/main" xmlns="" val="2794280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Contacts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defRPr/>
            </a:pPr>
            <a:r>
              <a:rPr lang="en-CA" sz="2000" dirty="0"/>
              <a:t>BC (Southern Interior)</a:t>
            </a:r>
          </a:p>
          <a:p>
            <a:pPr marL="457200" lvl="1" indent="0">
              <a:buNone/>
              <a:defRPr/>
            </a:pPr>
            <a:r>
              <a:rPr lang="en-CA" sz="2000" dirty="0"/>
              <a:t>- Battery Doctors @ 250-860-2866</a:t>
            </a:r>
          </a:p>
          <a:p>
            <a:pPr marL="0" indent="0">
              <a:buNone/>
              <a:defRPr/>
            </a:pPr>
            <a:r>
              <a:rPr lang="en-CA" sz="2000" dirty="0"/>
              <a:t>BC (All Other Regions)</a:t>
            </a:r>
          </a:p>
          <a:p>
            <a:pPr marL="457200" lvl="1" indent="0">
              <a:buNone/>
              <a:defRPr/>
            </a:pPr>
            <a:r>
              <a:rPr lang="en-CA" sz="2000" dirty="0"/>
              <a:t>- PCA @ 1-877-592-2972 ext. 205</a:t>
            </a:r>
          </a:p>
          <a:p>
            <a:pPr marL="0" indent="0">
              <a:buNone/>
              <a:defRPr/>
            </a:pPr>
            <a:r>
              <a:rPr lang="en-CA" sz="2000" dirty="0"/>
              <a:t>SK </a:t>
            </a:r>
          </a:p>
          <a:p>
            <a:pPr marL="457200" lvl="1" indent="0">
              <a:buNone/>
              <a:defRPr/>
            </a:pPr>
            <a:r>
              <a:rPr lang="en-CA" sz="2000" dirty="0"/>
              <a:t>- PCA @ 1-877-592-2972 ext. 202</a:t>
            </a:r>
          </a:p>
          <a:p>
            <a:pPr marL="0" indent="0">
              <a:buNone/>
              <a:defRPr/>
            </a:pPr>
            <a:r>
              <a:rPr lang="en-CA" sz="2000" dirty="0"/>
              <a:t>MB</a:t>
            </a:r>
          </a:p>
          <a:p>
            <a:pPr marL="457200" lvl="1" indent="0">
              <a:buNone/>
              <a:defRPr/>
            </a:pPr>
            <a:r>
              <a:rPr lang="en-CA" sz="2000" dirty="0"/>
              <a:t>- PCA @ 1-877-592-2972 ext. 213</a:t>
            </a:r>
          </a:p>
          <a:p>
            <a:pPr marL="0" indent="0">
              <a:buNone/>
              <a:defRPr/>
            </a:pPr>
            <a:r>
              <a:rPr lang="en-CA" sz="2000" dirty="0"/>
              <a:t>NL</a:t>
            </a:r>
          </a:p>
          <a:p>
            <a:pPr marL="457200" lvl="1" indent="0">
              <a:buNone/>
              <a:defRPr/>
            </a:pPr>
            <a:r>
              <a:rPr lang="en-CA" sz="2000" dirty="0"/>
              <a:t>- Hebert’s Recycling 709-747-4789 (Avalon, Burin, &amp; </a:t>
            </a:r>
            <a:r>
              <a:rPr lang="en-CA" sz="2000" dirty="0" err="1"/>
              <a:t>Bonavista</a:t>
            </a:r>
            <a:r>
              <a:rPr lang="en-CA" sz="2000" dirty="0"/>
              <a:t> Peninsula)</a:t>
            </a:r>
          </a:p>
          <a:p>
            <a:pPr marL="457200" lvl="1" indent="0">
              <a:buNone/>
              <a:defRPr/>
            </a:pPr>
            <a:r>
              <a:rPr lang="en-CA" sz="2000" dirty="0"/>
              <a:t>- Hebert’s Recycling 709-634-3464 (West of </a:t>
            </a:r>
            <a:r>
              <a:rPr lang="en-CA" sz="2000" dirty="0" err="1"/>
              <a:t>Gloverton</a:t>
            </a:r>
            <a:r>
              <a:rPr lang="en-CA" sz="2000" dirty="0"/>
              <a:t>)</a:t>
            </a:r>
          </a:p>
          <a:p>
            <a:pPr marL="457200" lvl="1" indent="0">
              <a:buNone/>
              <a:defRPr/>
            </a:pPr>
            <a:r>
              <a:rPr lang="en-CA" sz="2000" dirty="0"/>
              <a:t>- Hodge Brothers Transport 709-282-5000 (Labrador)</a:t>
            </a:r>
          </a:p>
          <a:p>
            <a:pPr marL="0" indent="0">
              <a:buNone/>
              <a:defRPr/>
            </a:pPr>
            <a:r>
              <a:rPr lang="en-CA" sz="2000" dirty="0"/>
              <a:t>NB</a:t>
            </a:r>
          </a:p>
          <a:p>
            <a:pPr marL="800100" lvl="1" indent="-342900">
              <a:buFontTx/>
              <a:buChar char="-"/>
              <a:defRPr/>
            </a:pPr>
            <a:r>
              <a:rPr lang="en-CA" sz="2000" dirty="0"/>
              <a:t>Hebert’s Recycling 506-773-1880</a:t>
            </a:r>
          </a:p>
          <a:p>
            <a:endParaRPr lang="en-US" dirty="0"/>
          </a:p>
        </p:txBody>
      </p:sp>
    </p:spTree>
    <p:extLst>
      <p:ext uri="{BB962C8B-B14F-4D97-AF65-F5344CB8AC3E}">
        <p14:creationId xmlns:p14="http://schemas.microsoft.com/office/powerpoint/2010/main" xmlns="" val="400952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20674"/>
            <a:ext cx="5047247" cy="920297"/>
          </a:xfrm>
        </p:spPr>
        <p:txBody>
          <a:bodyPr>
            <a:normAutofit fontScale="90000"/>
          </a:bodyPr>
          <a:lstStyle/>
          <a:p>
            <a:r>
              <a:rPr lang="en-US" dirty="0" smtClean="0"/>
              <a:t>What is </a:t>
            </a:r>
            <a:br>
              <a:rPr lang="en-US" dirty="0" smtClean="0"/>
            </a:br>
            <a:r>
              <a:rPr lang="en-US" dirty="0" smtClean="0"/>
              <a:t>Product Care?</a:t>
            </a:r>
            <a:endParaRPr lang="en-US" dirty="0"/>
          </a:p>
        </p:txBody>
      </p:sp>
      <p:sp>
        <p:nvSpPr>
          <p:cNvPr id="3" name="Content Placeholder 2"/>
          <p:cNvSpPr>
            <a:spLocks noGrp="1"/>
          </p:cNvSpPr>
          <p:nvPr>
            <p:ph idx="1"/>
          </p:nvPr>
        </p:nvSpPr>
        <p:spPr>
          <a:xfrm>
            <a:off x="342899" y="1732690"/>
            <a:ext cx="8433707" cy="4302579"/>
          </a:xfrm>
        </p:spPr>
        <p:txBody>
          <a:bodyPr>
            <a:normAutofit fontScale="62500" lnSpcReduction="20000"/>
          </a:bodyPr>
          <a:lstStyle/>
          <a:p>
            <a:pPr marL="342900" indent="-342900">
              <a:spcBef>
                <a:spcPts val="0"/>
              </a:spcBef>
              <a:defRPr/>
            </a:pPr>
            <a:r>
              <a:rPr lang="en-CA" dirty="0"/>
              <a:t>Product Care Association of Canada (PCA) is a non-profit organization.</a:t>
            </a:r>
          </a:p>
          <a:p>
            <a:pPr marL="342900" indent="-342900">
              <a:spcBef>
                <a:spcPts val="0"/>
              </a:spcBef>
              <a:defRPr/>
            </a:pPr>
            <a:endParaRPr lang="en-CA" dirty="0"/>
          </a:p>
          <a:p>
            <a:pPr marL="342900" indent="-342900">
              <a:spcBef>
                <a:spcPts val="0"/>
              </a:spcBef>
              <a:defRPr/>
            </a:pPr>
            <a:r>
              <a:rPr lang="en-CA" dirty="0"/>
              <a:t>PCA manages end-of-life products from consumers (specifically manages the paint collection program).</a:t>
            </a:r>
          </a:p>
          <a:p>
            <a:pPr>
              <a:defRPr/>
            </a:pPr>
            <a:endParaRPr lang="en-CA" dirty="0"/>
          </a:p>
          <a:p>
            <a:pPr marL="0" indent="0">
              <a:buNone/>
              <a:defRPr/>
            </a:pPr>
            <a:r>
              <a:rPr lang="en-CA" b="1" dirty="0"/>
              <a:t>Product lifecycle:</a:t>
            </a:r>
          </a:p>
          <a:p>
            <a:pPr>
              <a:defRPr/>
            </a:pPr>
            <a:endParaRPr lang="en-CA" dirty="0"/>
          </a:p>
          <a:p>
            <a:pPr marL="342900" indent="-342900">
              <a:defRPr/>
            </a:pPr>
            <a:r>
              <a:rPr lang="en-CA" dirty="0"/>
              <a:t>Consumer purchase </a:t>
            </a:r>
            <a:r>
              <a:rPr lang="en-CA" dirty="0">
                <a:sym typeface="Wingdings" pitchFamily="2" charset="2"/>
              </a:rPr>
              <a:t> consumer use  collection service PCA recycles</a:t>
            </a:r>
          </a:p>
          <a:p>
            <a:pPr>
              <a:defRPr/>
            </a:pPr>
            <a:endParaRPr lang="en-CA" dirty="0">
              <a:sym typeface="Wingdings" pitchFamily="2" charset="2"/>
            </a:endParaRPr>
          </a:p>
          <a:p>
            <a:pPr marL="342900" indent="-342900">
              <a:defRPr/>
            </a:pPr>
            <a:r>
              <a:rPr lang="en-CA" dirty="0">
                <a:sym typeface="Wingdings" pitchFamily="2" charset="2"/>
              </a:rPr>
              <a:t>In some cases, this can be a circle, ideally the product is recycled back into the same product that the consumer can use again.</a:t>
            </a:r>
          </a:p>
          <a:p>
            <a:pPr>
              <a:defRPr/>
            </a:pPr>
            <a:endParaRPr lang="en-CA" dirty="0">
              <a:sym typeface="Wingdings" pitchFamily="2" charset="2"/>
            </a:endParaRPr>
          </a:p>
          <a:p>
            <a:pPr marL="342900" indent="-342900">
              <a:defRPr/>
            </a:pPr>
            <a:r>
              <a:rPr lang="en-CA" dirty="0">
                <a:sym typeface="Wingdings" pitchFamily="2" charset="2"/>
              </a:rPr>
              <a:t>The concept of managing products through their lifecycle is known as product stewardship.</a:t>
            </a:r>
            <a:endParaRPr lang="en-CA" dirty="0"/>
          </a:p>
          <a:p>
            <a:endParaRPr lang="en-US" dirty="0"/>
          </a:p>
        </p:txBody>
      </p:sp>
    </p:spTree>
    <p:extLst>
      <p:ext uri="{BB962C8B-B14F-4D97-AF65-F5344CB8AC3E}">
        <p14:creationId xmlns:p14="http://schemas.microsoft.com/office/powerpoint/2010/main" xmlns="" val="3240573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At PCA</a:t>
            </a:r>
            <a:endParaRPr lang="en-US" dirty="0"/>
          </a:p>
        </p:txBody>
      </p:sp>
      <p:sp>
        <p:nvSpPr>
          <p:cNvPr id="3" name="Content Placeholder 2"/>
          <p:cNvSpPr>
            <a:spLocks noGrp="1"/>
          </p:cNvSpPr>
          <p:nvPr>
            <p:ph idx="1"/>
          </p:nvPr>
        </p:nvSpPr>
        <p:spPr/>
        <p:txBody>
          <a:bodyPr/>
          <a:lstStyle/>
          <a:p>
            <a:pPr marL="0" indent="0">
              <a:buNone/>
            </a:pPr>
            <a:r>
              <a:rPr lang="en-CA" dirty="0"/>
              <a:t>For any other questions regarding the Program,</a:t>
            </a:r>
          </a:p>
          <a:p>
            <a:pPr marL="0" indent="0">
              <a:buNone/>
            </a:pPr>
            <a:r>
              <a:rPr lang="en-CA" dirty="0" smtClean="0"/>
              <a:t>  please </a:t>
            </a:r>
            <a:r>
              <a:rPr lang="en-CA" dirty="0"/>
              <a:t>contact us at:</a:t>
            </a:r>
          </a:p>
          <a:p>
            <a:endParaRPr lang="en-CA" dirty="0"/>
          </a:p>
          <a:p>
            <a:pPr marL="0" indent="0">
              <a:buNone/>
            </a:pPr>
            <a:r>
              <a:rPr lang="en-CA" dirty="0"/>
              <a:t>Lori@productcare.org</a:t>
            </a:r>
          </a:p>
          <a:p>
            <a:endParaRPr lang="en-US" dirty="0"/>
          </a:p>
        </p:txBody>
      </p:sp>
    </p:spTree>
    <p:extLst>
      <p:ext uri="{BB962C8B-B14F-4D97-AF65-F5344CB8AC3E}">
        <p14:creationId xmlns:p14="http://schemas.microsoft.com/office/powerpoint/2010/main" xmlns="" val="813070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solidFill>
                  <a:schemeClr val="bg1"/>
                </a:solidFill>
              </a:rPr>
              <a:t>Thank You</a:t>
            </a:r>
            <a:endParaRPr lang="en-US" sz="6000" b="1" dirty="0">
              <a:solidFill>
                <a:schemeClr val="bg1"/>
              </a:solidFill>
            </a:endParaRPr>
          </a:p>
        </p:txBody>
      </p:sp>
    </p:spTree>
    <p:extLst>
      <p:ext uri="{BB962C8B-B14F-4D97-AF65-F5344CB8AC3E}">
        <p14:creationId xmlns:p14="http://schemas.microsoft.com/office/powerpoint/2010/main" xmlns="" val="3450396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Paint Collection Program?</a:t>
            </a:r>
            <a:endParaRPr lang="en-US" dirty="0"/>
          </a:p>
        </p:txBody>
      </p:sp>
      <p:sp>
        <p:nvSpPr>
          <p:cNvPr id="3" name="Content Placeholder 2"/>
          <p:cNvSpPr>
            <a:spLocks noGrp="1"/>
          </p:cNvSpPr>
          <p:nvPr>
            <p:ph idx="1"/>
          </p:nvPr>
        </p:nvSpPr>
        <p:spPr>
          <a:xfrm>
            <a:off x="342899" y="1732550"/>
            <a:ext cx="8441871" cy="3612911"/>
          </a:xfrm>
        </p:spPr>
        <p:txBody>
          <a:bodyPr>
            <a:normAutofit fontScale="70000" lnSpcReduction="20000"/>
          </a:bodyPr>
          <a:lstStyle/>
          <a:p>
            <a:endParaRPr lang="en-CA" b="1" dirty="0">
              <a:latin typeface="Lucida Sans" panose="020B0602030504020204" pitchFamily="34" charset="0"/>
            </a:endParaRPr>
          </a:p>
          <a:p>
            <a:pPr marL="342900" indent="-342900"/>
            <a:r>
              <a:rPr lang="en-CA" dirty="0"/>
              <a:t>It has been legislated by provincial governments for manufacturers or first importers to manage the end of life for their products.</a:t>
            </a:r>
          </a:p>
          <a:p>
            <a:endParaRPr lang="en-CA" dirty="0"/>
          </a:p>
          <a:p>
            <a:pPr marL="342900" indent="-342900"/>
            <a:r>
              <a:rPr lang="en-CA" dirty="0"/>
              <a:t>The paint collection program managed by PCA is the result of these regulations.</a:t>
            </a:r>
          </a:p>
          <a:p>
            <a:endParaRPr lang="en-CA" dirty="0"/>
          </a:p>
          <a:p>
            <a:pPr marL="342900" indent="-342900"/>
            <a:r>
              <a:rPr lang="en-CA" dirty="0"/>
              <a:t>Paint that consumers are finished using is collected and processed for recycling.</a:t>
            </a:r>
          </a:p>
          <a:p>
            <a:endParaRPr lang="en-CA" dirty="0"/>
          </a:p>
          <a:p>
            <a:pPr marL="342900" indent="-342900"/>
            <a:r>
              <a:rPr lang="en-CA" dirty="0"/>
              <a:t>The paint collection program is funded by “eco-fees”.</a:t>
            </a:r>
          </a:p>
          <a:p>
            <a:endParaRPr lang="en-US" dirty="0"/>
          </a:p>
        </p:txBody>
      </p:sp>
    </p:spTree>
    <p:extLst>
      <p:ext uri="{BB962C8B-B14F-4D97-AF65-F5344CB8AC3E}">
        <p14:creationId xmlns:p14="http://schemas.microsoft.com/office/powerpoint/2010/main" xmlns="" val="403697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20674"/>
            <a:ext cx="6731668" cy="920297"/>
          </a:xfrm>
        </p:spPr>
        <p:txBody>
          <a:bodyPr>
            <a:normAutofit fontScale="90000"/>
          </a:bodyPr>
          <a:lstStyle/>
          <a:p>
            <a:r>
              <a:rPr lang="en-US" dirty="0" smtClean="0"/>
              <a:t>What is a Recycling Fee? </a:t>
            </a:r>
            <a:br>
              <a:rPr lang="en-US" dirty="0" smtClean="0"/>
            </a:br>
            <a:r>
              <a:rPr lang="en-US" sz="2200" b="1" dirty="0" smtClean="0"/>
              <a:t>(Also known as an EFH - Environmental Handling Fee)</a:t>
            </a:r>
            <a:endParaRPr lang="en-US" sz="2200" b="1" dirty="0"/>
          </a:p>
        </p:txBody>
      </p:sp>
      <p:sp>
        <p:nvSpPr>
          <p:cNvPr id="3" name="Content Placeholder 2"/>
          <p:cNvSpPr>
            <a:spLocks noGrp="1"/>
          </p:cNvSpPr>
          <p:nvPr>
            <p:ph idx="1"/>
          </p:nvPr>
        </p:nvSpPr>
        <p:spPr>
          <a:xfrm>
            <a:off x="342900" y="2005406"/>
            <a:ext cx="8441871" cy="4302579"/>
          </a:xfrm>
        </p:spPr>
        <p:txBody>
          <a:bodyPr>
            <a:normAutofit/>
          </a:bodyPr>
          <a:lstStyle/>
          <a:p>
            <a:pPr marL="342900" lvl="0" indent="-342900"/>
            <a:r>
              <a:rPr lang="en-CA" sz="2200" dirty="0"/>
              <a:t>An EHF is a fee charged by PCA to its members to fund the product stewardship programs operated by PCA on their behalf under provincial recycling regulations</a:t>
            </a:r>
            <a:r>
              <a:rPr lang="en-CA" sz="2200" dirty="0" smtClean="0"/>
              <a:t>.</a:t>
            </a:r>
            <a:br>
              <a:rPr lang="en-CA" sz="2200" dirty="0" smtClean="0"/>
            </a:br>
            <a:endParaRPr lang="en-CA" sz="2200" dirty="0"/>
          </a:p>
          <a:p>
            <a:pPr marL="342900" lvl="0" indent="-342900"/>
            <a:r>
              <a:rPr lang="en-CA" sz="2200" dirty="0"/>
              <a:t>The fee is not a government tax and the fee itself is not remitted to government</a:t>
            </a:r>
            <a:r>
              <a:rPr lang="en-CA" sz="2200" dirty="0" smtClean="0"/>
              <a:t>.</a:t>
            </a:r>
            <a:br>
              <a:rPr lang="en-CA" sz="2200" dirty="0" smtClean="0"/>
            </a:br>
            <a:endParaRPr lang="en-CA" sz="2200" dirty="0"/>
          </a:p>
          <a:p>
            <a:pPr marL="342900" lvl="0" indent="-342900"/>
            <a:r>
              <a:rPr lang="en-CA" sz="2200" dirty="0"/>
              <a:t>Fee rates vary by product type and container size</a:t>
            </a:r>
            <a:r>
              <a:rPr lang="en-CA" sz="2200" dirty="0" smtClean="0"/>
              <a:t>.</a:t>
            </a:r>
            <a:br>
              <a:rPr lang="en-CA" sz="2200" dirty="0" smtClean="0"/>
            </a:br>
            <a:endParaRPr lang="en-CA" sz="2200" dirty="0"/>
          </a:p>
          <a:p>
            <a:endParaRPr lang="en-US" dirty="0"/>
          </a:p>
        </p:txBody>
      </p:sp>
    </p:spTree>
    <p:extLst>
      <p:ext uri="{BB962C8B-B14F-4D97-AF65-F5344CB8AC3E}">
        <p14:creationId xmlns:p14="http://schemas.microsoft.com/office/powerpoint/2010/main" xmlns="" val="3135034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899" y="1828800"/>
            <a:ext cx="8441871" cy="3853543"/>
          </a:xfrm>
        </p:spPr>
        <p:txBody>
          <a:bodyPr>
            <a:normAutofit/>
          </a:bodyPr>
          <a:lstStyle/>
          <a:p>
            <a:pPr marL="342900" indent="-342900"/>
            <a:r>
              <a:rPr lang="en-CA" sz="2200" dirty="0"/>
              <a:t>Fees are used by PCA to cover recycling program costs for the product, including public education, managing the collection, transportation and recycling system for returned products </a:t>
            </a:r>
            <a:r>
              <a:rPr lang="en-CA" sz="2200" dirty="0" smtClean="0"/>
              <a:t>.</a:t>
            </a:r>
            <a:br>
              <a:rPr lang="en-CA" sz="2200" dirty="0" smtClean="0"/>
            </a:br>
            <a:endParaRPr lang="en-CA" sz="2200" dirty="0"/>
          </a:p>
          <a:p>
            <a:pPr marL="342900" indent="-342900"/>
            <a:r>
              <a:rPr lang="en-CA" sz="2200" dirty="0" smtClean="0"/>
              <a:t>Depending </a:t>
            </a:r>
            <a:r>
              <a:rPr lang="en-CA" sz="2200" dirty="0"/>
              <a:t>on the business practices and regulations of the provinces where the program operates, manufacturers, retailers and wholesalers may include the recycling fee in the product price or display it as a separate charge to purchasers or both. </a:t>
            </a:r>
            <a:br>
              <a:rPr lang="en-CA" sz="2200" dirty="0"/>
            </a:br>
            <a:endParaRPr lang="en-CA" sz="2200" dirty="0"/>
          </a:p>
          <a:p>
            <a:pPr marL="342900" indent="-342900"/>
            <a:r>
              <a:rPr lang="en-CA" sz="2200" dirty="0"/>
              <a:t>In either case, the EHF is part of the product price and is subject to sales tax.</a:t>
            </a:r>
          </a:p>
          <a:p>
            <a:endParaRPr lang="en-US" dirty="0"/>
          </a:p>
        </p:txBody>
      </p:sp>
      <p:sp>
        <p:nvSpPr>
          <p:cNvPr id="4" name="Title 1"/>
          <p:cNvSpPr>
            <a:spLocks noGrp="1"/>
          </p:cNvSpPr>
          <p:nvPr>
            <p:ph type="title"/>
          </p:nvPr>
        </p:nvSpPr>
        <p:spPr>
          <a:xfrm>
            <a:off x="342900" y="320674"/>
            <a:ext cx="6731668" cy="920297"/>
          </a:xfrm>
        </p:spPr>
        <p:txBody>
          <a:bodyPr>
            <a:normAutofit fontScale="90000"/>
          </a:bodyPr>
          <a:lstStyle/>
          <a:p>
            <a:r>
              <a:rPr lang="en-US" dirty="0" smtClean="0"/>
              <a:t>What is a Recycling Fee? </a:t>
            </a:r>
            <a:br>
              <a:rPr lang="en-US" dirty="0" smtClean="0"/>
            </a:br>
            <a:r>
              <a:rPr lang="en-US" sz="2200" b="1" dirty="0" smtClean="0"/>
              <a:t>(Also known as an EFH - Environmental Handling Fee)</a:t>
            </a:r>
            <a:endParaRPr lang="en-US" sz="2200" b="1" dirty="0"/>
          </a:p>
        </p:txBody>
      </p:sp>
    </p:spTree>
    <p:extLst>
      <p:ext uri="{BB962C8B-B14F-4D97-AF65-F5344CB8AC3E}">
        <p14:creationId xmlns:p14="http://schemas.microsoft.com/office/powerpoint/2010/main" xmlns="" val="3321138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Service do Collection Sites Provide?</a:t>
            </a:r>
            <a:endParaRPr lang="en-US" dirty="0"/>
          </a:p>
        </p:txBody>
      </p:sp>
      <p:sp>
        <p:nvSpPr>
          <p:cNvPr id="3" name="Content Placeholder 2"/>
          <p:cNvSpPr>
            <a:spLocks noGrp="1"/>
          </p:cNvSpPr>
          <p:nvPr>
            <p:ph idx="1"/>
          </p:nvPr>
        </p:nvSpPr>
        <p:spPr>
          <a:xfrm>
            <a:off x="342899" y="2021448"/>
            <a:ext cx="8255669" cy="4207677"/>
          </a:xfrm>
        </p:spPr>
        <p:txBody>
          <a:bodyPr/>
          <a:lstStyle/>
          <a:p>
            <a:pPr marL="342900" indent="-342900">
              <a:spcBef>
                <a:spcPts val="0"/>
              </a:spcBef>
            </a:pPr>
            <a:r>
              <a:rPr lang="en-CA" sz="2400" dirty="0"/>
              <a:t>Depots are a key component to the collection system.</a:t>
            </a:r>
          </a:p>
          <a:p>
            <a:pPr marL="342900" indent="-342900">
              <a:spcBef>
                <a:spcPts val="0"/>
              </a:spcBef>
            </a:pPr>
            <a:endParaRPr lang="en-CA" sz="2400" dirty="0"/>
          </a:p>
          <a:p>
            <a:pPr marL="342900" indent="-342900">
              <a:spcBef>
                <a:spcPts val="0"/>
              </a:spcBef>
            </a:pPr>
            <a:r>
              <a:rPr lang="en-CA" sz="2400" dirty="0"/>
              <a:t>They provide a location for consumers to drop off their end-of-life products.</a:t>
            </a:r>
          </a:p>
          <a:p>
            <a:pPr marL="342900" indent="-342900">
              <a:spcBef>
                <a:spcPts val="0"/>
              </a:spcBef>
            </a:pPr>
            <a:endParaRPr lang="en-CA" sz="2400" dirty="0"/>
          </a:p>
          <a:p>
            <a:pPr marL="342900" indent="-342900">
              <a:spcBef>
                <a:spcPts val="0"/>
              </a:spcBef>
            </a:pPr>
            <a:r>
              <a:rPr lang="en-CA" sz="2400" dirty="0"/>
              <a:t>In many cases, the public views them as the program.</a:t>
            </a:r>
          </a:p>
          <a:p>
            <a:endParaRPr lang="en-US" dirty="0"/>
          </a:p>
        </p:txBody>
      </p:sp>
    </p:spTree>
    <p:extLst>
      <p:ext uri="{BB962C8B-B14F-4D97-AF65-F5344CB8AC3E}">
        <p14:creationId xmlns:p14="http://schemas.microsoft.com/office/powerpoint/2010/main" xmlns="" val="3287277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Collection System</a:t>
            </a:r>
            <a:endParaRPr lang="en-US" dirty="0"/>
          </a:p>
        </p:txBody>
      </p:sp>
      <p:sp>
        <p:nvSpPr>
          <p:cNvPr id="3" name="Content Placeholder 2"/>
          <p:cNvSpPr>
            <a:spLocks noGrp="1"/>
          </p:cNvSpPr>
          <p:nvPr>
            <p:ph idx="1"/>
          </p:nvPr>
        </p:nvSpPr>
        <p:spPr>
          <a:xfrm>
            <a:off x="342899" y="1861024"/>
            <a:ext cx="8441871" cy="4302579"/>
          </a:xfrm>
        </p:spPr>
        <p:txBody>
          <a:bodyPr>
            <a:normAutofit/>
          </a:bodyPr>
          <a:lstStyle/>
          <a:p>
            <a:pPr marL="342900" indent="-342900"/>
            <a:r>
              <a:rPr lang="en-CA" sz="2400" dirty="0"/>
              <a:t>Receive program products from the consumer.</a:t>
            </a:r>
          </a:p>
          <a:p>
            <a:pPr marL="800100" lvl="1" indent="-342900">
              <a:buFont typeface="Wingdings" panose="05000000000000000000" pitchFamily="2" charset="2"/>
              <a:buChar char="Ø"/>
            </a:pPr>
            <a:r>
              <a:rPr lang="en-CA" dirty="0"/>
              <a:t>This is NOT a self-drop system. Consumer drop-offs MUST be supervised.</a:t>
            </a:r>
          </a:p>
          <a:p>
            <a:pPr marL="800100" lvl="1" indent="-342900">
              <a:buFont typeface="Wingdings" panose="05000000000000000000" pitchFamily="2" charset="2"/>
              <a:buChar char="Ø"/>
            </a:pPr>
            <a:r>
              <a:rPr lang="en-CA" dirty="0"/>
              <a:t>Be certain to carefully inspect each container.</a:t>
            </a:r>
          </a:p>
          <a:p>
            <a:pPr marL="800100" lvl="1" indent="-342900">
              <a:buFont typeface="Wingdings" panose="05000000000000000000" pitchFamily="2" charset="2"/>
              <a:buChar char="Ø"/>
            </a:pPr>
            <a:r>
              <a:rPr lang="en-CA" dirty="0"/>
              <a:t>Follow PCA collection guidelines.</a:t>
            </a:r>
          </a:p>
          <a:p>
            <a:pPr marL="342900" indent="-342900"/>
            <a:endParaRPr lang="en-CA" sz="2400" dirty="0"/>
          </a:p>
          <a:p>
            <a:pPr marL="342900" indent="-342900"/>
            <a:r>
              <a:rPr lang="en-CA" sz="2400" dirty="0"/>
              <a:t>Pack program products into collection containers.</a:t>
            </a:r>
          </a:p>
          <a:p>
            <a:pPr marL="342900" indent="-342900"/>
            <a:endParaRPr lang="en-CA" sz="2000" dirty="0">
              <a:latin typeface="Lucida Sans" panose="020B0602030504020204" pitchFamily="34" charset="0"/>
            </a:endParaRPr>
          </a:p>
          <a:p>
            <a:endParaRPr lang="en-US" dirty="0"/>
          </a:p>
        </p:txBody>
      </p:sp>
    </p:spTree>
    <p:extLst>
      <p:ext uri="{BB962C8B-B14F-4D97-AF65-F5344CB8AC3E}">
        <p14:creationId xmlns:p14="http://schemas.microsoft.com/office/powerpoint/2010/main" xmlns="" val="1770465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r>
              <a:rPr lang="en-CA" sz="2400" dirty="0"/>
              <a:t>Collection containers should be stored in an area accessible only to collection site employees.</a:t>
            </a:r>
          </a:p>
          <a:p>
            <a:pPr marL="800100" lvl="1" indent="-342900">
              <a:buFont typeface="Wingdings" panose="05000000000000000000" pitchFamily="2" charset="2"/>
              <a:buChar char="Ø"/>
            </a:pPr>
            <a:r>
              <a:rPr lang="en-CA" dirty="0"/>
              <a:t>This area can be either indoors or outside, wherever the best fit is.</a:t>
            </a:r>
          </a:p>
          <a:p>
            <a:pPr marL="800100" lvl="1" indent="-342900">
              <a:buFont typeface="Wingdings" panose="05000000000000000000" pitchFamily="2" charset="2"/>
              <a:buChar char="Ø"/>
            </a:pPr>
            <a:r>
              <a:rPr lang="en-CA" dirty="0"/>
              <a:t>If the storage area is outside, it is recommended to weight or strap the lid. down, so that it cannot be blown off by high winds, and the paint is protected from weather.</a:t>
            </a:r>
          </a:p>
          <a:p>
            <a:pPr marL="342900" indent="-342900"/>
            <a:endParaRPr lang="en-CA" sz="2400" dirty="0"/>
          </a:p>
          <a:p>
            <a:pPr marL="342900" indent="-342900"/>
            <a:r>
              <a:rPr lang="en-CA" sz="2400" dirty="0"/>
              <a:t>Contact PCA for service when your collection containers are full.</a:t>
            </a:r>
          </a:p>
          <a:p>
            <a:endParaRPr lang="en-US" dirty="0"/>
          </a:p>
        </p:txBody>
      </p:sp>
      <p:sp>
        <p:nvSpPr>
          <p:cNvPr id="4" name="Title 1"/>
          <p:cNvSpPr>
            <a:spLocks noGrp="1"/>
          </p:cNvSpPr>
          <p:nvPr>
            <p:ph type="title"/>
          </p:nvPr>
        </p:nvSpPr>
        <p:spPr>
          <a:xfrm>
            <a:off x="342900" y="320674"/>
            <a:ext cx="6131380" cy="920297"/>
          </a:xfrm>
        </p:spPr>
        <p:txBody>
          <a:bodyPr/>
          <a:lstStyle/>
          <a:p>
            <a:r>
              <a:rPr lang="en-US" dirty="0" smtClean="0"/>
              <a:t>The Collection System</a:t>
            </a:r>
            <a:endParaRPr lang="en-US" dirty="0"/>
          </a:p>
        </p:txBody>
      </p:sp>
    </p:spTree>
    <p:extLst>
      <p:ext uri="{BB962C8B-B14F-4D97-AF65-F5344CB8AC3E}">
        <p14:creationId xmlns:p14="http://schemas.microsoft.com/office/powerpoint/2010/main" xmlns="" val="752843214"/>
      </p:ext>
    </p:extLst>
  </p:cSld>
  <p:clrMapOvr>
    <a:masterClrMapping/>
  </p:clrMapOvr>
</p:sld>
</file>

<file path=ppt/theme/theme1.xml><?xml version="1.0" encoding="utf-8"?>
<a:theme xmlns:a="http://schemas.openxmlformats.org/drawingml/2006/main" name="PCA Standard">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TotalTime>
  <Words>1333</Words>
  <Application>Microsoft Office PowerPoint</Application>
  <PresentationFormat>On-screen Show (4:3)</PresentationFormat>
  <Paragraphs>207</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PCA Standard</vt:lpstr>
      <vt:lpstr>Paint Stewardship in Canada  Information &amp; Training Tutorial </vt:lpstr>
      <vt:lpstr>Introduction</vt:lpstr>
      <vt:lpstr>What is  Product Care?</vt:lpstr>
      <vt:lpstr>What is the Paint Collection Program?</vt:lpstr>
      <vt:lpstr>What is a Recycling Fee?  (Also known as an EFH - Environmental Handling Fee)</vt:lpstr>
      <vt:lpstr>What is a Recycling Fee?  (Also known as an EFH - Environmental Handling Fee)</vt:lpstr>
      <vt:lpstr>What Service do Collection Sites Provide?</vt:lpstr>
      <vt:lpstr>The Collection System</vt:lpstr>
      <vt:lpstr>The Collection System</vt:lpstr>
      <vt:lpstr>The Collection System </vt:lpstr>
      <vt:lpstr>Site Safety Requirements </vt:lpstr>
      <vt:lpstr>Site Safety Requirements </vt:lpstr>
      <vt:lpstr>Program Products</vt:lpstr>
      <vt:lpstr>Program Products</vt:lpstr>
      <vt:lpstr>Aerosols</vt:lpstr>
      <vt:lpstr>Non-Program Products</vt:lpstr>
      <vt:lpstr>Industrial Paint</vt:lpstr>
      <vt:lpstr>Non-Program Industrial Paint</vt:lpstr>
      <vt:lpstr>Non-Program Industrial Paint</vt:lpstr>
      <vt:lpstr>Non-Program Industrial Paint</vt:lpstr>
      <vt:lpstr>Non-Program Industrial Paint</vt:lpstr>
      <vt:lpstr>Other Non-Program Products </vt:lpstr>
      <vt:lpstr>Other Non-Program Products </vt:lpstr>
      <vt:lpstr>Other Non-Program Products </vt:lpstr>
      <vt:lpstr>Other Non-Program Products </vt:lpstr>
      <vt:lpstr>Collection Containers</vt:lpstr>
      <vt:lpstr>Packing Paint Products</vt:lpstr>
      <vt:lpstr>Paint: Full Collection Containers </vt:lpstr>
      <vt:lpstr>Service Contacts</vt:lpstr>
      <vt:lpstr>Contact At PCA</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Alicia Garside</dc:creator>
  <cp:lastModifiedBy>Brent van. Beusekom</cp:lastModifiedBy>
  <cp:revision>39</cp:revision>
  <dcterms:created xsi:type="dcterms:W3CDTF">2016-05-19T20:17:28Z</dcterms:created>
  <dcterms:modified xsi:type="dcterms:W3CDTF">2016-10-25T22:48:58Z</dcterms:modified>
</cp:coreProperties>
</file>